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35"/>
  </p:notesMasterIdLst>
  <p:sldIdLst>
    <p:sldId id="263" r:id="rId2"/>
    <p:sldId id="285" r:id="rId3"/>
    <p:sldId id="301" r:id="rId4"/>
    <p:sldId id="257" r:id="rId5"/>
    <p:sldId id="302" r:id="rId6"/>
    <p:sldId id="281" r:id="rId7"/>
    <p:sldId id="303" r:id="rId8"/>
    <p:sldId id="304" r:id="rId9"/>
    <p:sldId id="305" r:id="rId10"/>
    <p:sldId id="306" r:id="rId11"/>
    <p:sldId id="307" r:id="rId12"/>
    <p:sldId id="308" r:id="rId13"/>
    <p:sldId id="311" r:id="rId14"/>
    <p:sldId id="313" r:id="rId15"/>
    <p:sldId id="318" r:id="rId16"/>
    <p:sldId id="315" r:id="rId17"/>
    <p:sldId id="316" r:id="rId18"/>
    <p:sldId id="317" r:id="rId19"/>
    <p:sldId id="319" r:id="rId20"/>
    <p:sldId id="320" r:id="rId21"/>
    <p:sldId id="322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29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MPUTER" initials="C" lastIdx="3" clrIdx="0">
    <p:extLst>
      <p:ext uri="{19B8F6BF-5375-455C-9EA6-DF929625EA0E}">
        <p15:presenceInfo xmlns:p15="http://schemas.microsoft.com/office/powerpoint/2012/main" userId="COMPU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2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3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96E4F-8901-4299-90F1-1973C8945A40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15D4E-FAAD-4987-B719-C025609E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1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71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276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" name="Google Shape;1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3569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" name="Google Shape;1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829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4922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5063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" name="Google Shape;1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43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72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39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65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5699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00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78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64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465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8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nyPPT.com" type="tx">
  <p:cSld name="tinyPPT.com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111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75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4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6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6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99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82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6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4BBB253-8C8E-47AB-9105-CB4F72335B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71AEE4A-8FCE-471E-929C-791E78B3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9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5"/>
          <p:cNvPicPr preferRelativeResize="0"/>
          <p:nvPr/>
        </p:nvPicPr>
        <p:blipFill rotWithShape="1">
          <a:blip r:embed="rId3">
            <a:alphaModFix/>
          </a:blip>
          <a:srcRect l="32694" t="18725" r="32694" b="19713"/>
          <a:stretch/>
        </p:blipFill>
        <p:spPr>
          <a:xfrm>
            <a:off x="6706625" y="4280656"/>
            <a:ext cx="4221918" cy="1982426"/>
          </a:xfrm>
          <a:custGeom>
            <a:avLst/>
            <a:gdLst/>
            <a:ahLst/>
            <a:cxnLst/>
            <a:rect l="l" t="t" r="r" b="b"/>
            <a:pathLst>
              <a:path w="5066302" h="5066302" extrusionOk="0">
                <a:moveTo>
                  <a:pt x="2533151" y="0"/>
                </a:moveTo>
                <a:cubicBezTo>
                  <a:pt x="3932172" y="0"/>
                  <a:pt x="5066302" y="1134130"/>
                  <a:pt x="5066302" y="2533151"/>
                </a:cubicBezTo>
                <a:cubicBezTo>
                  <a:pt x="5066302" y="3932172"/>
                  <a:pt x="3932172" y="5066302"/>
                  <a:pt x="2533151" y="5066302"/>
                </a:cubicBezTo>
                <a:cubicBezTo>
                  <a:pt x="1134130" y="5066302"/>
                  <a:pt x="0" y="3932172"/>
                  <a:pt x="0" y="2533151"/>
                </a:cubicBezTo>
                <a:cubicBezTo>
                  <a:pt x="0" y="1134130"/>
                  <a:pt x="1134130" y="0"/>
                  <a:pt x="253315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82" name="Google Shape;8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05251">
            <a:off x="15125992" y="861855"/>
            <a:ext cx="10286671" cy="1211319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 txBox="1"/>
          <p:nvPr/>
        </p:nvSpPr>
        <p:spPr>
          <a:xfrm>
            <a:off x="7675646" y="5271869"/>
            <a:ext cx="2506681" cy="79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t" anchorCtr="0">
            <a:noAutofit/>
          </a:bodyPr>
          <a:lstStyle/>
          <a:p>
            <a:pPr>
              <a:buClr>
                <a:srgbClr val="7F7F7F"/>
              </a:buClr>
              <a:buSzPts val="1400"/>
            </a:pPr>
            <a:r>
              <a:rPr lang="en-ID" sz="1400" b="1" dirty="0" err="1">
                <a:solidFill>
                  <a:srgbClr val="7F7F7F"/>
                </a:solidFill>
                <a:latin typeface="Baskerville Old Face" panose="02020602080505020303" pitchFamily="18" charset="0"/>
                <a:cs typeface="Calibri"/>
                <a:sym typeface="Calibri"/>
              </a:rPr>
              <a:t>Endah</a:t>
            </a:r>
            <a:r>
              <a:rPr lang="en-ID" sz="1400" b="1" dirty="0">
                <a:solidFill>
                  <a:srgbClr val="7F7F7F"/>
                </a:solidFill>
                <a:latin typeface="Baskerville Old Face" panose="02020602080505020303" pitchFamily="18" charset="0"/>
                <a:cs typeface="Calibri"/>
                <a:sym typeface="Calibri"/>
              </a:rPr>
              <a:t> </a:t>
            </a:r>
            <a:r>
              <a:rPr lang="en-ID" sz="1400" b="1" dirty="0" err="1">
                <a:solidFill>
                  <a:srgbClr val="7F7F7F"/>
                </a:solidFill>
                <a:latin typeface="Baskerville Old Face" panose="02020602080505020303" pitchFamily="18" charset="0"/>
                <a:cs typeface="Calibri"/>
                <a:sym typeface="Calibri"/>
              </a:rPr>
              <a:t>Luqmanasari,SSiT.M.Kes</a:t>
            </a:r>
            <a:endParaRPr sz="1400" b="1" dirty="0">
              <a:latin typeface="Baskerville Old Face" panose="02020602080505020303" pitchFamily="18" charset="0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7905413" y="4795104"/>
            <a:ext cx="2047148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7ED8F6"/>
                </a:solidFill>
                <a:latin typeface="Calibri"/>
                <a:cs typeface="Calibri"/>
                <a:sym typeface="Calibri"/>
              </a:rPr>
              <a:t>O</a:t>
            </a:r>
            <a:r>
              <a:rPr lang="en-ID" sz="2000" b="1" dirty="0" err="1">
                <a:solidFill>
                  <a:srgbClr val="7ED8F6"/>
                </a:solidFill>
                <a:latin typeface="Calibri"/>
                <a:cs typeface="Calibri"/>
                <a:sym typeface="Calibri"/>
              </a:rPr>
              <a:t>leh</a:t>
            </a:r>
            <a:r>
              <a:rPr lang="en-ID" sz="2000" b="1" dirty="0">
                <a:solidFill>
                  <a:srgbClr val="7ED8F6"/>
                </a:solidFill>
                <a:latin typeface="Calibri"/>
                <a:cs typeface="Calibri"/>
                <a:sym typeface="Calibri"/>
              </a:rPr>
              <a:t> :</a:t>
            </a:r>
            <a:endParaRPr sz="1500" dirty="0"/>
          </a:p>
        </p:txBody>
      </p:sp>
      <p:sp>
        <p:nvSpPr>
          <p:cNvPr id="90" name="Google Shape;90;p5"/>
          <p:cNvSpPr/>
          <p:nvPr/>
        </p:nvSpPr>
        <p:spPr>
          <a:xfrm>
            <a:off x="203200" y="1981200"/>
            <a:ext cx="776446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n-US" sz="3200" dirty="0" err="1" smtClean="0">
                <a:latin typeface="Arial Black" panose="020B0A04020102020204" pitchFamily="34" charset="0"/>
              </a:rPr>
              <a:t>Adaptasi</a:t>
            </a:r>
            <a:r>
              <a:rPr lang="en-US" sz="3200" dirty="0" smtClean="0">
                <a:latin typeface="Arial Black" panose="020B0A04020102020204" pitchFamily="34" charset="0"/>
              </a:rPr>
              <a:t> </a:t>
            </a:r>
            <a:r>
              <a:rPr lang="en-US" sz="3200" dirty="0" err="1" smtClean="0">
                <a:latin typeface="Arial Black" panose="020B0A04020102020204" pitchFamily="34" charset="0"/>
              </a:rPr>
              <a:t>Psikologi</a:t>
            </a:r>
            <a:r>
              <a:rPr lang="en-US" sz="3200" dirty="0" smtClean="0">
                <a:latin typeface="Arial Black" panose="020B0A04020102020204" pitchFamily="34" charset="0"/>
              </a:rPr>
              <a:t> </a:t>
            </a:r>
            <a:r>
              <a:rPr lang="en-US" sz="3200" dirty="0" err="1" smtClean="0">
                <a:latin typeface="Arial Black" panose="020B0A04020102020204" pitchFamily="34" charset="0"/>
              </a:rPr>
              <a:t>pada</a:t>
            </a:r>
            <a:r>
              <a:rPr lang="en-US" sz="3200" dirty="0" smtClean="0">
                <a:latin typeface="Arial Black" panose="020B0A04020102020204" pitchFamily="34" charset="0"/>
              </a:rPr>
              <a:t> </a:t>
            </a:r>
            <a:r>
              <a:rPr lang="en-US" sz="3200" dirty="0" err="1" smtClean="0">
                <a:latin typeface="Arial Black" panose="020B0A04020102020204" pitchFamily="34" charset="0"/>
              </a:rPr>
              <a:t>Setiap</a:t>
            </a:r>
            <a:r>
              <a:rPr lang="en-US" sz="3200" dirty="0" smtClean="0">
                <a:latin typeface="Arial Black" panose="020B0A04020102020204" pitchFamily="34" charset="0"/>
              </a:rPr>
              <a:t> </a:t>
            </a:r>
            <a:r>
              <a:rPr lang="en-US" sz="3200" dirty="0" err="1" smtClean="0">
                <a:latin typeface="Arial Black" panose="020B0A04020102020204" pitchFamily="34" charset="0"/>
              </a:rPr>
              <a:t>Tahap</a:t>
            </a:r>
            <a:r>
              <a:rPr lang="en-US" sz="3200" dirty="0" smtClean="0">
                <a:latin typeface="Arial Black" panose="020B0A04020102020204" pitchFamily="34" charset="0"/>
              </a:rPr>
              <a:t> </a:t>
            </a:r>
            <a:r>
              <a:rPr lang="en-US" sz="3200" dirty="0" err="1" smtClean="0">
                <a:latin typeface="Arial Black" panose="020B0A04020102020204" pitchFamily="34" charset="0"/>
              </a:rPr>
              <a:t>Kehidupan</a:t>
            </a:r>
            <a:r>
              <a:rPr lang="en-US" sz="3200" dirty="0" smtClean="0">
                <a:latin typeface="Arial Black" panose="020B0A04020102020204" pitchFamily="34" charset="0"/>
              </a:rPr>
              <a:t> </a:t>
            </a:r>
            <a:r>
              <a:rPr lang="en-US" sz="3200" dirty="0" err="1" smtClean="0">
                <a:latin typeface="Arial Black" panose="020B0A04020102020204" pitchFamily="34" charset="0"/>
              </a:rPr>
              <a:t>Wanita</a:t>
            </a:r>
            <a:endParaRPr lang="en-ID" sz="3200" dirty="0">
              <a:latin typeface="Arial Black" panose="020B0A04020102020204" pitchFamily="34" charset="0"/>
            </a:endParaRPr>
          </a:p>
        </p:txBody>
      </p:sp>
      <p:pic>
        <p:nvPicPr>
          <p:cNvPr id="1026" name="Picture 2" descr="Psikolog Wanita Muda Tersenyum Percaya Diri Membaca Buku Di Pusat Psikologi  Foto Stok - Unduh Gambar Sekarang - i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157" y="92765"/>
            <a:ext cx="4458069" cy="388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052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>
                <a:lumMod val="75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dkHorz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algn="l"/>
            <a:r>
              <a:rPr lang="en-US" b="1" dirty="0"/>
              <a:t> </a:t>
            </a:r>
            <a:r>
              <a:rPr lang="en-US" b="1" dirty="0" err="1"/>
              <a:t>Psikosis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attFill prst="horzBrick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Curved Right Arrow 3"/>
          <p:cNvSpPr/>
          <p:nvPr/>
        </p:nvSpPr>
        <p:spPr>
          <a:xfrm>
            <a:off x="1543050" y="1585913"/>
            <a:ext cx="2014538" cy="28717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72501" y="2605152"/>
            <a:ext cx="7291387" cy="294798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sz="2000" dirty="0" err="1" smtClean="0">
                <a:solidFill>
                  <a:schemeClr val="tx1"/>
                </a:solidFill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gangguan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psikologis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disebabkan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oleh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otak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memproses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informasi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Akibatnya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pengidap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mengalami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perubahan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berpikir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berperilaku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fontAlgn="base"/>
            <a:endParaRPr lang="en-US" sz="2000" dirty="0">
              <a:solidFill>
                <a:schemeClr val="tx1"/>
              </a:solidFill>
            </a:endParaRPr>
          </a:p>
          <a:p>
            <a:pPr fontAlgn="base"/>
            <a:r>
              <a:rPr lang="en-US" sz="2000" dirty="0" err="1" smtClean="0">
                <a:solidFill>
                  <a:schemeClr val="tx1"/>
                </a:solidFill>
              </a:rPr>
              <a:t>Pengidap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mengalami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halusinasi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delusi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berdampak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penurunan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kualitas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hidup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kemampuannya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aktivitas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harian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Mereka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rentan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penyalahgunaan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alkohol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narkoba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86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Gangguan</a:t>
            </a:r>
            <a:r>
              <a:rPr lang="en-US" b="1" dirty="0"/>
              <a:t> </a:t>
            </a:r>
            <a:r>
              <a:rPr lang="en-US" b="1" dirty="0" err="1"/>
              <a:t>Kecemasan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5715000" y="1757363"/>
            <a:ext cx="1314450" cy="162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514602" y="3452811"/>
            <a:ext cx="7429500" cy="2557459"/>
          </a:xfrm>
          <a:prstGeom prst="roundRect">
            <a:avLst/>
          </a:prstGeom>
          <a:gradFill>
            <a:gsLst>
              <a:gs pos="0">
                <a:schemeClr val="bg1">
                  <a:tint val="90000"/>
                  <a:lumMod val="110000"/>
                </a:schemeClr>
              </a:gs>
              <a:gs pos="100000">
                <a:schemeClr val="bg1">
                  <a:shade val="64000"/>
                  <a:lumMod val="88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dirty="0" smtClean="0">
              <a:solidFill>
                <a:schemeClr val="tx1"/>
              </a:solidFill>
            </a:endParaRPr>
          </a:p>
          <a:p>
            <a:pPr fontAlgn="base"/>
            <a:r>
              <a:rPr lang="en-US" dirty="0" err="1" smtClean="0">
                <a:solidFill>
                  <a:schemeClr val="tx1"/>
                </a:solidFill>
              </a:rPr>
              <a:t>Gangguan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kecemasan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dialami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remaja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ditandai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munculnya</a:t>
            </a:r>
            <a:r>
              <a:rPr lang="en-US" dirty="0">
                <a:solidFill>
                  <a:schemeClr val="tx1"/>
                </a:solidFill>
              </a:rPr>
              <a:t> rasa </a:t>
            </a:r>
            <a:r>
              <a:rPr lang="en-US" dirty="0" err="1">
                <a:solidFill>
                  <a:schemeClr val="tx1"/>
                </a:solidFill>
              </a:rPr>
              <a:t>takut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khawatir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berlebihan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Dampaknya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pengidap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mengurung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ketimbang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orang lain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fontAlgn="base"/>
            <a:endParaRPr lang="en-US" dirty="0">
              <a:solidFill>
                <a:schemeClr val="tx1"/>
              </a:solidFill>
            </a:endParaRP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Masalah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psikologis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remaja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memicu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penurunan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akademis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minat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sebelumnya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lakukan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Berhadapan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orang </a:t>
            </a:r>
            <a:r>
              <a:rPr lang="en-US" dirty="0" err="1">
                <a:solidFill>
                  <a:schemeClr val="tx1"/>
                </a:solidFill>
              </a:rPr>
              <a:t>membuat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nyaman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gelisah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01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532586"/>
            <a:ext cx="10363826" cy="4258613"/>
          </a:xfrm>
          <a:solidFill>
            <a:schemeClr val="tx2"/>
          </a:solid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Sesuai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penelitian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malfasari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dkk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tahun</a:t>
            </a:r>
            <a:r>
              <a:rPr lang="en-US" dirty="0" smtClean="0">
                <a:solidFill>
                  <a:schemeClr val="bg1"/>
                </a:solidFill>
              </a:rPr>
              <a:t> 2020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judul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kondisi</a:t>
            </a:r>
            <a:r>
              <a:rPr lang="en-US" dirty="0" smtClean="0">
                <a:solidFill>
                  <a:schemeClr val="bg1"/>
                </a:solidFill>
              </a:rPr>
              <a:t> mental </a:t>
            </a:r>
            <a:r>
              <a:rPr lang="en-US" dirty="0" err="1" smtClean="0">
                <a:solidFill>
                  <a:schemeClr val="bg1"/>
                </a:solidFill>
              </a:rPr>
              <a:t>emosional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remaja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dirty="0" err="1" smtClean="0">
                <a:solidFill>
                  <a:schemeClr val="bg1"/>
                </a:solidFill>
              </a:rPr>
              <a:t>Kondisi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mental </a:t>
            </a:r>
            <a:r>
              <a:rPr lang="en-US" dirty="0" err="1">
                <a:solidFill>
                  <a:schemeClr val="bg1"/>
                </a:solidFill>
              </a:rPr>
              <a:t>emosional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remaja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sebanyak</a:t>
            </a:r>
            <a:r>
              <a:rPr lang="en-US" dirty="0">
                <a:solidFill>
                  <a:schemeClr val="bg1"/>
                </a:solidFill>
              </a:rPr>
              <a:t> 78 orang (36,1%) </a:t>
            </a:r>
            <a:r>
              <a:rPr lang="en-US" dirty="0" err="1">
                <a:solidFill>
                  <a:schemeClr val="bg1"/>
                </a:solidFill>
              </a:rPr>
              <a:t>remaja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mengalami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kondisi</a:t>
            </a:r>
            <a:r>
              <a:rPr lang="en-US" dirty="0">
                <a:solidFill>
                  <a:schemeClr val="bg1"/>
                </a:solidFill>
              </a:rPr>
              <a:t> mental </a:t>
            </a:r>
            <a:r>
              <a:rPr lang="en-US" dirty="0" err="1">
                <a:solidFill>
                  <a:schemeClr val="bg1"/>
                </a:solidFill>
              </a:rPr>
              <a:t>emosional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kategori</a:t>
            </a:r>
            <a:r>
              <a:rPr lang="en-US" dirty="0">
                <a:solidFill>
                  <a:schemeClr val="bg1"/>
                </a:solidFill>
              </a:rPr>
              <a:t> abnormal, </a:t>
            </a:r>
            <a:r>
              <a:rPr lang="en-US" dirty="0" err="1">
                <a:solidFill>
                  <a:schemeClr val="bg1"/>
                </a:solidFill>
              </a:rPr>
              <a:t>sebanyak</a:t>
            </a:r>
            <a:r>
              <a:rPr lang="en-US" dirty="0">
                <a:solidFill>
                  <a:schemeClr val="bg1"/>
                </a:solidFill>
              </a:rPr>
              <a:t> 76 orang (35,2%) </a:t>
            </a:r>
            <a:r>
              <a:rPr lang="en-US" dirty="0" err="1">
                <a:solidFill>
                  <a:schemeClr val="bg1"/>
                </a:solidFill>
              </a:rPr>
              <a:t>remaja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kondisi</a:t>
            </a:r>
            <a:r>
              <a:rPr lang="en-US" dirty="0">
                <a:solidFill>
                  <a:schemeClr val="bg1"/>
                </a:solidFill>
              </a:rPr>
              <a:t> mental </a:t>
            </a:r>
            <a:r>
              <a:rPr lang="en-US" dirty="0" err="1">
                <a:solidFill>
                  <a:schemeClr val="bg1"/>
                </a:solidFill>
              </a:rPr>
              <a:t>emosional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kategori</a:t>
            </a:r>
            <a:r>
              <a:rPr lang="en-US" dirty="0">
                <a:solidFill>
                  <a:schemeClr val="bg1"/>
                </a:solidFill>
              </a:rPr>
              <a:t> normal,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sebanyak</a:t>
            </a:r>
            <a:r>
              <a:rPr lang="en-US" dirty="0">
                <a:solidFill>
                  <a:schemeClr val="bg1"/>
                </a:solidFill>
              </a:rPr>
              <a:t> 62 orang (28,7%) </a:t>
            </a:r>
            <a:r>
              <a:rPr lang="en-US" dirty="0" err="1">
                <a:solidFill>
                  <a:schemeClr val="bg1"/>
                </a:solidFill>
              </a:rPr>
              <a:t>remaja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mengalami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kondisi</a:t>
            </a:r>
            <a:r>
              <a:rPr lang="en-US" dirty="0">
                <a:solidFill>
                  <a:schemeClr val="bg1"/>
                </a:solidFill>
              </a:rPr>
              <a:t> mental </a:t>
            </a:r>
            <a:r>
              <a:rPr lang="en-US" dirty="0" err="1">
                <a:solidFill>
                  <a:schemeClr val="bg1"/>
                </a:solidFill>
              </a:rPr>
              <a:t>emosional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kategori</a:t>
            </a:r>
            <a:r>
              <a:rPr lang="en-US" dirty="0">
                <a:solidFill>
                  <a:schemeClr val="bg1"/>
                </a:solidFill>
              </a:rPr>
              <a:t> borderline</a:t>
            </a:r>
          </a:p>
        </p:txBody>
      </p:sp>
      <p:sp>
        <p:nvSpPr>
          <p:cNvPr id="4" name="Down Arrow 3"/>
          <p:cNvSpPr/>
          <p:nvPr/>
        </p:nvSpPr>
        <p:spPr>
          <a:xfrm>
            <a:off x="10958513" y="63579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2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4">
              <a:lumMod val="75000"/>
            </a:schemeClr>
          </a:bgClr>
        </a:patt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1630017" y="1305088"/>
            <a:ext cx="3509621" cy="3042872"/>
            <a:chOff x="-1" y="0"/>
            <a:chExt cx="2128809" cy="2128624"/>
          </a:xfrm>
          <a:solidFill>
            <a:schemeClr val="accent6">
              <a:lumMod val="50000"/>
            </a:schemeClr>
          </a:solidFill>
        </p:grpSpPr>
        <p:sp>
          <p:nvSpPr>
            <p:cNvPr id="22" name="Google Shape;22;p4"/>
            <p:cNvSpPr/>
            <p:nvPr/>
          </p:nvSpPr>
          <p:spPr>
            <a:xfrm>
              <a:off x="122281" y="122190"/>
              <a:ext cx="1884245" cy="1884245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-1" y="0"/>
              <a:ext cx="2128809" cy="2128624"/>
            </a:xfrm>
            <a:custGeom>
              <a:avLst/>
              <a:gdLst/>
              <a:ahLst/>
              <a:cxnLst/>
              <a:rect l="l" t="t" r="r" b="b"/>
              <a:pathLst>
                <a:path w="19679" h="20595" extrusionOk="0">
                  <a:moveTo>
                    <a:pt x="9837" y="0"/>
                  </a:moveTo>
                  <a:cubicBezTo>
                    <a:pt x="7319" y="0"/>
                    <a:pt x="4802" y="1007"/>
                    <a:pt x="2881" y="3018"/>
                  </a:cubicBezTo>
                  <a:cubicBezTo>
                    <a:pt x="-961" y="7039"/>
                    <a:pt x="-961" y="13557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7"/>
                    <a:pt x="20639" y="7039"/>
                    <a:pt x="16797" y="3018"/>
                  </a:cubicBezTo>
                  <a:cubicBezTo>
                    <a:pt x="14876" y="1007"/>
                    <a:pt x="12355" y="0"/>
                    <a:pt x="9837" y="0"/>
                  </a:cubicBezTo>
                  <a:close/>
                  <a:moveTo>
                    <a:pt x="9837" y="1183"/>
                  </a:moveTo>
                  <a:cubicBezTo>
                    <a:pt x="12066" y="1183"/>
                    <a:pt x="14296" y="2071"/>
                    <a:pt x="15997" y="3851"/>
                  </a:cubicBezTo>
                  <a:cubicBezTo>
                    <a:pt x="19398" y="7411"/>
                    <a:pt x="19398" y="13186"/>
                    <a:pt x="15997" y="16745"/>
                  </a:cubicBezTo>
                  <a:cubicBezTo>
                    <a:pt x="12596" y="20305"/>
                    <a:pt x="7082" y="20305"/>
                    <a:pt x="3681" y="16745"/>
                  </a:cubicBezTo>
                  <a:cubicBezTo>
                    <a:pt x="280" y="13186"/>
                    <a:pt x="280" y="7411"/>
                    <a:pt x="3681" y="3851"/>
                  </a:cubicBezTo>
                  <a:cubicBezTo>
                    <a:pt x="5382" y="2071"/>
                    <a:pt x="7608" y="1183"/>
                    <a:pt x="9837" y="118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4;p4"/>
          <p:cNvGrpSpPr/>
          <p:nvPr/>
        </p:nvGrpSpPr>
        <p:grpSpPr>
          <a:xfrm>
            <a:off x="3714719" y="1150176"/>
            <a:ext cx="1679067" cy="3352696"/>
            <a:chOff x="0" y="0"/>
            <a:chExt cx="1679066" cy="3352694"/>
          </a:xfrm>
        </p:grpSpPr>
        <p:sp>
          <p:nvSpPr>
            <p:cNvPr id="25" name="Google Shape;25;p4"/>
            <p:cNvSpPr/>
            <p:nvPr/>
          </p:nvSpPr>
          <p:spPr>
            <a:xfrm>
              <a:off x="0" y="308062"/>
              <a:ext cx="1386349" cy="2736570"/>
            </a:xfrm>
            <a:custGeom>
              <a:avLst/>
              <a:gdLst/>
              <a:ahLst/>
              <a:cxnLst/>
              <a:rect l="l" t="t" r="r" b="b"/>
              <a:pathLst>
                <a:path w="19701" h="21565" extrusionOk="0">
                  <a:moveTo>
                    <a:pt x="254" y="0"/>
                  </a:moveTo>
                  <a:cubicBezTo>
                    <a:pt x="169" y="0"/>
                    <a:pt x="85" y="6"/>
                    <a:pt x="0" y="6"/>
                  </a:cubicBezTo>
                  <a:lnTo>
                    <a:pt x="0" y="944"/>
                  </a:lnTo>
                  <a:cubicBezTo>
                    <a:pt x="85" y="944"/>
                    <a:pt x="169" y="938"/>
                    <a:pt x="254" y="938"/>
                  </a:cubicBezTo>
                  <a:cubicBezTo>
                    <a:pt x="4798" y="938"/>
                    <a:pt x="9341" y="1899"/>
                    <a:pt x="12808" y="3822"/>
                  </a:cubicBezTo>
                  <a:cubicBezTo>
                    <a:pt x="19743" y="7667"/>
                    <a:pt x="19743" y="13903"/>
                    <a:pt x="12808" y="17748"/>
                  </a:cubicBezTo>
                  <a:cubicBezTo>
                    <a:pt x="9276" y="19707"/>
                    <a:pt x="4629" y="20662"/>
                    <a:pt x="0" y="20625"/>
                  </a:cubicBezTo>
                  <a:lnTo>
                    <a:pt x="0" y="21564"/>
                  </a:lnTo>
                  <a:cubicBezTo>
                    <a:pt x="5062" y="21600"/>
                    <a:pt x="10141" y="20553"/>
                    <a:pt x="14004" y="18411"/>
                  </a:cubicBezTo>
                  <a:cubicBezTo>
                    <a:pt x="21600" y="14199"/>
                    <a:pt x="21600" y="7371"/>
                    <a:pt x="14004" y="3159"/>
                  </a:cubicBezTo>
                  <a:cubicBezTo>
                    <a:pt x="10206" y="1053"/>
                    <a:pt x="5232" y="0"/>
                    <a:pt x="254" y="0"/>
                  </a:cubicBezTo>
                  <a:close/>
                </a:path>
              </a:pathLst>
            </a:custGeom>
            <a:solidFill>
              <a:srgbClr val="BFCAC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0064" y="0"/>
              <a:ext cx="1659002" cy="3352694"/>
            </a:xfrm>
            <a:custGeom>
              <a:avLst/>
              <a:gdLst/>
              <a:ahLst/>
              <a:cxnLst/>
              <a:rect l="l" t="t" r="r" b="b"/>
              <a:pathLst>
                <a:path w="21498" h="21600" extrusionOk="0">
                  <a:moveTo>
                    <a:pt x="0" y="0"/>
                  </a:moveTo>
                  <a:cubicBezTo>
                    <a:pt x="11833" y="56"/>
                    <a:pt x="21395" y="4814"/>
                    <a:pt x="21497" y="10697"/>
                  </a:cubicBezTo>
                  <a:cubicBezTo>
                    <a:pt x="21600" y="16652"/>
                    <a:pt x="11997" y="21527"/>
                    <a:pt x="20" y="21600"/>
                  </a:cubicBezTo>
                </a:path>
              </a:pathLst>
            </a:custGeom>
            <a:noFill/>
            <a:ln w="19050" cap="flat" cmpd="sng">
              <a:solidFill>
                <a:srgbClr val="A7A7A7"/>
              </a:solidFill>
              <a:prstDash val="dashDot"/>
              <a:miter lim="4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4"/>
          <p:cNvSpPr/>
          <p:nvPr/>
        </p:nvSpPr>
        <p:spPr>
          <a:xfrm>
            <a:off x="3833934" y="3435785"/>
            <a:ext cx="482597" cy="482596"/>
          </a:xfrm>
          <a:prstGeom prst="ellipse">
            <a:avLst/>
          </a:prstGeom>
          <a:solidFill>
            <a:srgbClr val="A7A6A8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 txBox="1"/>
          <p:nvPr/>
        </p:nvSpPr>
        <p:spPr>
          <a:xfrm>
            <a:off x="1911544" y="2103198"/>
            <a:ext cx="2961140" cy="1571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2600"/>
              <a:buFont typeface="Avenir"/>
              <a:buNone/>
            </a:pPr>
            <a:r>
              <a:rPr lang="en-US" sz="2400" dirty="0" smtClean="0"/>
              <a:t>Cara </a:t>
            </a:r>
            <a:r>
              <a:rPr lang="en-US" sz="2400" dirty="0" err="1" smtClean="0"/>
              <a:t>mengatasi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</a:t>
            </a:r>
            <a:r>
              <a:rPr lang="en-US" sz="2400" dirty="0" err="1" smtClean="0"/>
              <a:t>gangguan</a:t>
            </a:r>
            <a:r>
              <a:rPr lang="en-US" sz="2400" dirty="0" smtClean="0"/>
              <a:t> mental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remaja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8" name="Google Shape;38;p4"/>
          <p:cNvSpPr txBox="1"/>
          <p:nvPr/>
        </p:nvSpPr>
        <p:spPr>
          <a:xfrm>
            <a:off x="6299724" y="1150670"/>
            <a:ext cx="933030" cy="1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Calibri"/>
              <a:buNone/>
            </a:pPr>
            <a:r>
              <a:rPr lang="en-US" sz="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TINYPPT designed template for presentation in PowerPoint</a:t>
            </a:r>
            <a:endParaRPr/>
          </a:p>
        </p:txBody>
      </p:sp>
      <p:sp>
        <p:nvSpPr>
          <p:cNvPr id="39" name="Google Shape;39;p4"/>
          <p:cNvSpPr txBox="1"/>
          <p:nvPr/>
        </p:nvSpPr>
        <p:spPr>
          <a:xfrm>
            <a:off x="6202633" y="845347"/>
            <a:ext cx="1127212" cy="459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venir"/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OPTION     </a:t>
            </a:r>
            <a:endParaRPr dirty="0"/>
          </a:p>
        </p:txBody>
      </p:sp>
      <p:sp>
        <p:nvSpPr>
          <p:cNvPr id="40" name="Google Shape;40;p4"/>
          <p:cNvSpPr txBox="1"/>
          <p:nvPr/>
        </p:nvSpPr>
        <p:spPr>
          <a:xfrm>
            <a:off x="6165024" y="709673"/>
            <a:ext cx="1202429" cy="294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INFOGRAPHIC     </a:t>
            </a:r>
            <a:endParaRPr dirty="0"/>
          </a:p>
        </p:txBody>
      </p:sp>
      <p:grpSp>
        <p:nvGrpSpPr>
          <p:cNvPr id="41" name="Google Shape;41;p4"/>
          <p:cNvGrpSpPr/>
          <p:nvPr/>
        </p:nvGrpSpPr>
        <p:grpSpPr>
          <a:xfrm>
            <a:off x="4368904" y="3841690"/>
            <a:ext cx="221472" cy="221472"/>
            <a:chOff x="0" y="0"/>
            <a:chExt cx="221470" cy="22147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2" name="Google Shape;42;p4"/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4"/>
          <p:cNvSpPr/>
          <p:nvPr/>
        </p:nvSpPr>
        <p:spPr>
          <a:xfrm>
            <a:off x="4651890" y="1186997"/>
            <a:ext cx="1034581" cy="51185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7147" y="0"/>
                </a:lnTo>
                <a:lnTo>
                  <a:pt x="21600" y="165"/>
                </a:lnTo>
              </a:path>
            </a:pathLst>
          </a:cu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6252065" y="791367"/>
            <a:ext cx="4913918" cy="688392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 rot="-5400000">
            <a:off x="5894458" y="657671"/>
            <a:ext cx="688393" cy="976188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 txBox="1"/>
          <p:nvPr/>
        </p:nvSpPr>
        <p:spPr>
          <a:xfrm>
            <a:off x="5934546" y="845347"/>
            <a:ext cx="442633" cy="6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  <a:endParaRPr dirty="0"/>
          </a:p>
        </p:txBody>
      </p:sp>
      <p:sp>
        <p:nvSpPr>
          <p:cNvPr id="49" name="Google Shape;49;p4"/>
          <p:cNvSpPr txBox="1"/>
          <p:nvPr/>
        </p:nvSpPr>
        <p:spPr>
          <a:xfrm>
            <a:off x="6764357" y="801569"/>
            <a:ext cx="3641773" cy="6253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ctr">
              <a:buClr>
                <a:srgbClr val="FFFFFF"/>
              </a:buClr>
              <a:buSzPts val="2100"/>
            </a:pP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orang </a:t>
            </a:r>
            <a:r>
              <a:rPr lang="en-US" dirty="0" err="1" smtClean="0"/>
              <a:t>tua</a:t>
            </a:r>
            <a:endParaRPr dirty="0"/>
          </a:p>
        </p:txBody>
      </p:sp>
      <p:cxnSp>
        <p:nvCxnSpPr>
          <p:cNvPr id="54" name="Google Shape;54;p4"/>
          <p:cNvCxnSpPr>
            <a:cxnSpLocks/>
          </p:cNvCxnSpPr>
          <p:nvPr/>
        </p:nvCxnSpPr>
        <p:spPr>
          <a:xfrm>
            <a:off x="5123291" y="2736157"/>
            <a:ext cx="765588" cy="15560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sp>
        <p:nvSpPr>
          <p:cNvPr id="55" name="Google Shape;55;p4"/>
          <p:cNvSpPr/>
          <p:nvPr/>
        </p:nvSpPr>
        <p:spPr>
          <a:xfrm>
            <a:off x="6077403" y="2421817"/>
            <a:ext cx="5250838" cy="593031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 rot="-5400000">
            <a:off x="5730950" y="2378397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 txBox="1"/>
          <p:nvPr/>
        </p:nvSpPr>
        <p:spPr>
          <a:xfrm>
            <a:off x="5921884" y="252647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dirty="0">
                <a:solidFill>
                  <a:srgbClr val="FFFFFF"/>
                </a:solidFill>
                <a:latin typeface="Impact"/>
                <a:sym typeface="Impact"/>
              </a:rPr>
              <a:t>2</a:t>
            </a:r>
            <a:endParaRPr dirty="0"/>
          </a:p>
        </p:txBody>
      </p:sp>
      <p:sp>
        <p:nvSpPr>
          <p:cNvPr id="60" name="Google Shape;60;p4"/>
          <p:cNvSpPr txBox="1"/>
          <p:nvPr/>
        </p:nvSpPr>
        <p:spPr>
          <a:xfrm>
            <a:off x="6663394" y="2365820"/>
            <a:ext cx="3314436" cy="589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en-US" sz="2000" b="1" dirty="0" err="1" smtClean="0"/>
              <a:t>Melatih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keterbukaan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berkomunikasi</a:t>
            </a:r>
            <a:endParaRPr lang="en-US" sz="2000" b="1" dirty="0"/>
          </a:p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  <p:sp>
        <p:nvSpPr>
          <p:cNvPr id="31" name="Google Shape;47;p4">
            <a:extLst>
              <a:ext uri="{FF2B5EF4-FFF2-40B4-BE49-F238E27FC236}">
                <a16:creationId xmlns:a16="http://schemas.microsoft.com/office/drawing/2014/main" xmlns="" id="{0D25A594-3663-4E7C-B855-0CD83E582DAF}"/>
              </a:ext>
            </a:extLst>
          </p:cNvPr>
          <p:cNvSpPr txBox="1"/>
          <p:nvPr/>
        </p:nvSpPr>
        <p:spPr>
          <a:xfrm>
            <a:off x="6695631" y="716228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dirty="0"/>
          </a:p>
        </p:txBody>
      </p:sp>
      <p:sp>
        <p:nvSpPr>
          <p:cNvPr id="48" name="Google Shape;55;p4">
            <a:extLst>
              <a:ext uri="{FF2B5EF4-FFF2-40B4-BE49-F238E27FC236}">
                <a16:creationId xmlns:a16="http://schemas.microsoft.com/office/drawing/2014/main" xmlns="" id="{229A9FDB-0D4A-406C-A4C4-EAE7FE32F2C5}"/>
              </a:ext>
            </a:extLst>
          </p:cNvPr>
          <p:cNvSpPr/>
          <p:nvPr/>
        </p:nvSpPr>
        <p:spPr>
          <a:xfrm>
            <a:off x="6299724" y="3818129"/>
            <a:ext cx="5191610" cy="593031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7;p4">
            <a:extLst>
              <a:ext uri="{FF2B5EF4-FFF2-40B4-BE49-F238E27FC236}">
                <a16:creationId xmlns:a16="http://schemas.microsoft.com/office/drawing/2014/main" xmlns="" id="{F572E442-97E9-4658-A1D2-6C6C6B87E4B7}"/>
              </a:ext>
            </a:extLst>
          </p:cNvPr>
          <p:cNvSpPr txBox="1"/>
          <p:nvPr/>
        </p:nvSpPr>
        <p:spPr>
          <a:xfrm>
            <a:off x="5804333" y="252647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endParaRPr dirty="0"/>
          </a:p>
        </p:txBody>
      </p:sp>
      <p:sp>
        <p:nvSpPr>
          <p:cNvPr id="63" name="Google Shape;56;p4">
            <a:extLst>
              <a:ext uri="{FF2B5EF4-FFF2-40B4-BE49-F238E27FC236}">
                <a16:creationId xmlns:a16="http://schemas.microsoft.com/office/drawing/2014/main" xmlns="" id="{1E976936-F2F9-42FE-9EE8-3DA3EB3189FC}"/>
              </a:ext>
            </a:extLst>
          </p:cNvPr>
          <p:cNvSpPr/>
          <p:nvPr/>
        </p:nvSpPr>
        <p:spPr>
          <a:xfrm rot="-5400000">
            <a:off x="5720684" y="3754743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57;p4">
            <a:extLst>
              <a:ext uri="{FF2B5EF4-FFF2-40B4-BE49-F238E27FC236}">
                <a16:creationId xmlns:a16="http://schemas.microsoft.com/office/drawing/2014/main" xmlns="" id="{435B5F7F-96D8-4E33-99C4-EBFC3DA704A3}"/>
              </a:ext>
            </a:extLst>
          </p:cNvPr>
          <p:cNvSpPr txBox="1"/>
          <p:nvPr/>
        </p:nvSpPr>
        <p:spPr>
          <a:xfrm>
            <a:off x="5716391" y="394562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dirty="0"/>
              <a:t>3</a:t>
            </a:r>
            <a:endParaRPr dirty="0"/>
          </a:p>
        </p:txBody>
      </p:sp>
      <p:cxnSp>
        <p:nvCxnSpPr>
          <p:cNvPr id="69" name="Google Shape;54;p4">
            <a:extLst>
              <a:ext uri="{FF2B5EF4-FFF2-40B4-BE49-F238E27FC236}">
                <a16:creationId xmlns:a16="http://schemas.microsoft.com/office/drawing/2014/main" xmlns="" id="{D00C24B3-7EEB-43B1-BC21-54E8E5CDDDFC}"/>
              </a:ext>
            </a:extLst>
          </p:cNvPr>
          <p:cNvCxnSpPr>
            <a:cxnSpLocks/>
          </p:cNvCxnSpPr>
          <p:nvPr/>
        </p:nvCxnSpPr>
        <p:spPr>
          <a:xfrm>
            <a:off x="4768306" y="4106863"/>
            <a:ext cx="765588" cy="15560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grpSp>
        <p:nvGrpSpPr>
          <p:cNvPr id="72" name="Google Shape;41;p4">
            <a:extLst>
              <a:ext uri="{FF2B5EF4-FFF2-40B4-BE49-F238E27FC236}">
                <a16:creationId xmlns:a16="http://schemas.microsoft.com/office/drawing/2014/main" xmlns="" id="{7206A830-7202-4B0F-9B95-1C3AF68DEB73}"/>
              </a:ext>
            </a:extLst>
          </p:cNvPr>
          <p:cNvGrpSpPr/>
          <p:nvPr/>
        </p:nvGrpSpPr>
        <p:grpSpPr>
          <a:xfrm>
            <a:off x="4451261" y="1606655"/>
            <a:ext cx="221472" cy="221472"/>
            <a:chOff x="0" y="0"/>
            <a:chExt cx="221470" cy="221470"/>
          </a:xfrm>
          <a:solidFill>
            <a:schemeClr val="accent2"/>
          </a:solidFill>
        </p:grpSpPr>
        <p:sp>
          <p:nvSpPr>
            <p:cNvPr id="73" name="Google Shape;42;p4">
              <a:extLst>
                <a:ext uri="{FF2B5EF4-FFF2-40B4-BE49-F238E27FC236}">
                  <a16:creationId xmlns:a16="http://schemas.microsoft.com/office/drawing/2014/main" xmlns="" id="{A172D858-72DF-4CB2-B79F-4875AF33BC5C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43;p4">
              <a:extLst>
                <a:ext uri="{FF2B5EF4-FFF2-40B4-BE49-F238E27FC236}">
                  <a16:creationId xmlns:a16="http://schemas.microsoft.com/office/drawing/2014/main" xmlns="" id="{AA6D267B-FF6C-442C-84A8-BC07E6416DE1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41;p4">
            <a:extLst>
              <a:ext uri="{FF2B5EF4-FFF2-40B4-BE49-F238E27FC236}">
                <a16:creationId xmlns:a16="http://schemas.microsoft.com/office/drawing/2014/main" xmlns="" id="{FB6B3732-F952-4709-A161-F51665EDE892}"/>
              </a:ext>
            </a:extLst>
          </p:cNvPr>
          <p:cNvGrpSpPr/>
          <p:nvPr/>
        </p:nvGrpSpPr>
        <p:grpSpPr>
          <a:xfrm>
            <a:off x="4914251" y="2660654"/>
            <a:ext cx="221472" cy="221472"/>
            <a:chOff x="0" y="0"/>
            <a:chExt cx="221470" cy="221470"/>
          </a:xfrm>
          <a:solidFill>
            <a:schemeClr val="accent2"/>
          </a:solidFill>
        </p:grpSpPr>
        <p:sp>
          <p:nvSpPr>
            <p:cNvPr id="76" name="Google Shape;42;p4">
              <a:extLst>
                <a:ext uri="{FF2B5EF4-FFF2-40B4-BE49-F238E27FC236}">
                  <a16:creationId xmlns:a16="http://schemas.microsoft.com/office/drawing/2014/main" xmlns="" id="{F1EC71D9-BE23-4E43-9F17-17491BA4A822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43;p4">
              <a:extLst>
                <a:ext uri="{FF2B5EF4-FFF2-40B4-BE49-F238E27FC236}">
                  <a16:creationId xmlns:a16="http://schemas.microsoft.com/office/drawing/2014/main" xmlns="" id="{5DE82530-D98F-46E7-8B8D-FA1B457AC928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" name="Google Shape;60;p4">
            <a:extLst>
              <a:ext uri="{FF2B5EF4-FFF2-40B4-BE49-F238E27FC236}">
                <a16:creationId xmlns:a16="http://schemas.microsoft.com/office/drawing/2014/main" xmlns="" id="{A71ED4DF-0EDF-446D-AC1C-0E4593CA19B7}"/>
              </a:ext>
            </a:extLst>
          </p:cNvPr>
          <p:cNvSpPr txBox="1"/>
          <p:nvPr/>
        </p:nvSpPr>
        <p:spPr>
          <a:xfrm>
            <a:off x="6725843" y="3876921"/>
            <a:ext cx="3157621" cy="4754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en-US" sz="2000" b="1" dirty="0" err="1" smtClean="0"/>
              <a:t>Memberi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kepercayaan</a:t>
            </a:r>
            <a:endParaRPr lang="en-US" sz="2000" b="1" dirty="0"/>
          </a:p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  <p:sp>
        <p:nvSpPr>
          <p:cNvPr id="83" name="Google Shape;60;p4">
            <a:extLst>
              <a:ext uri="{FF2B5EF4-FFF2-40B4-BE49-F238E27FC236}">
                <a16:creationId xmlns:a16="http://schemas.microsoft.com/office/drawing/2014/main" xmlns="" id="{FC289701-86B0-4A92-B29D-CEFA797140A4}"/>
              </a:ext>
            </a:extLst>
          </p:cNvPr>
          <p:cNvSpPr txBox="1"/>
          <p:nvPr/>
        </p:nvSpPr>
        <p:spPr>
          <a:xfrm>
            <a:off x="6652932" y="4564110"/>
            <a:ext cx="3006222" cy="47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57989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5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8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85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3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8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35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8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350"/>
                            </p:stCondLst>
                            <p:childTnLst>
                              <p:par>
                                <p:cTn id="9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8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850"/>
                            </p:stCondLst>
                            <p:childTnLst>
                              <p:par>
                                <p:cTn id="10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35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7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7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5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5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Psikologi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ibu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hamil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bersalin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nifas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087639" y="2367092"/>
            <a:ext cx="10016096" cy="1120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Kehamilan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kebahagiaan</a:t>
            </a:r>
            <a:r>
              <a:rPr lang="en-US" dirty="0"/>
              <a:t> yang </a:t>
            </a:r>
            <a:r>
              <a:rPr lang="en-US" dirty="0" err="1"/>
              <a:t>dirasakan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kebanyakan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 (</a:t>
            </a:r>
            <a:r>
              <a:rPr lang="en-US" dirty="0" err="1" smtClean="0"/>
              <a:t>Prawirohardjo</a:t>
            </a:r>
            <a:r>
              <a:rPr lang="en-US" dirty="0"/>
              <a:t>, 2016). </a:t>
            </a:r>
          </a:p>
          <a:p>
            <a:pPr algn="ctr"/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2118104" y="3488990"/>
            <a:ext cx="601327" cy="8011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087640" y="4290101"/>
            <a:ext cx="4115425" cy="13379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hormonal </a:t>
            </a:r>
            <a:r>
              <a:rPr lang="en-US" dirty="0" smtClean="0"/>
              <a:t>(estrogen </a:t>
            </a:r>
            <a:r>
              <a:rPr lang="en-US" dirty="0" err="1" smtClean="0"/>
              <a:t>dan</a:t>
            </a:r>
            <a:r>
              <a:rPr lang="en-US" dirty="0" smtClean="0"/>
              <a:t> progesterone 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b="1" dirty="0" smtClean="0"/>
              <a:t>FISIK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b="1" dirty="0" smtClean="0"/>
              <a:t>PSIKOLOGIS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834856" y="3876541"/>
            <a:ext cx="4067735" cy="643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FISIK</a:t>
            </a:r>
            <a:r>
              <a:rPr lang="en-US" dirty="0" smtClean="0"/>
              <a:t> : </a:t>
            </a:r>
            <a:r>
              <a:rPr lang="en-US" dirty="0" err="1" smtClean="0"/>
              <a:t>pembesaran</a:t>
            </a:r>
            <a:r>
              <a:rPr lang="en-US" dirty="0" smtClean="0"/>
              <a:t> </a:t>
            </a:r>
            <a:r>
              <a:rPr lang="en-US" dirty="0" err="1" smtClean="0"/>
              <a:t>payudara</a:t>
            </a:r>
            <a:r>
              <a:rPr lang="en-US" dirty="0" smtClean="0"/>
              <a:t>, </a:t>
            </a:r>
            <a:r>
              <a:rPr lang="en-US" dirty="0" err="1" smtClean="0"/>
              <a:t>perut</a:t>
            </a:r>
            <a:r>
              <a:rPr lang="en-US" dirty="0" smtClean="0"/>
              <a:t>,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striae</a:t>
            </a:r>
            <a:r>
              <a:rPr lang="en-US" dirty="0" smtClean="0"/>
              <a:t>, </a:t>
            </a:r>
            <a:r>
              <a:rPr lang="en-US" dirty="0" err="1" smtClean="0"/>
              <a:t>mual</a:t>
            </a:r>
            <a:r>
              <a:rPr lang="en-US" dirty="0" smtClean="0"/>
              <a:t> </a:t>
            </a:r>
            <a:r>
              <a:rPr lang="en-US" dirty="0" err="1" smtClean="0"/>
              <a:t>muntah</a:t>
            </a:r>
            <a:r>
              <a:rPr lang="en-US" dirty="0" smtClean="0"/>
              <a:t>, </a:t>
            </a:r>
            <a:r>
              <a:rPr lang="en-US" dirty="0" err="1" smtClean="0"/>
              <a:t>pusing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834856" y="4672883"/>
            <a:ext cx="3999515" cy="947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</a:t>
            </a:r>
            <a:r>
              <a:rPr lang="en-US" b="1" dirty="0" smtClean="0"/>
              <a:t>SIKOLOGIS</a:t>
            </a:r>
            <a:r>
              <a:rPr lang="en-US" dirty="0" smtClean="0"/>
              <a:t> :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, </a:t>
            </a:r>
            <a:r>
              <a:rPr lang="en-US" dirty="0" err="1" smtClean="0"/>
              <a:t>emosional</a:t>
            </a:r>
            <a:r>
              <a:rPr lang="en-US" dirty="0" smtClean="0"/>
              <a:t>,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malas</a:t>
            </a:r>
            <a:r>
              <a:rPr lang="en-US" dirty="0" smtClean="0"/>
              <a:t>, </a:t>
            </a:r>
            <a:r>
              <a:rPr lang="en-US" dirty="0" err="1" smtClean="0"/>
              <a:t>sensitiv</a:t>
            </a:r>
            <a:r>
              <a:rPr lang="en-US" dirty="0" smtClean="0"/>
              <a:t>, </a:t>
            </a: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, </a:t>
            </a:r>
            <a:r>
              <a:rPr lang="en-US" dirty="0" err="1" smtClean="0"/>
              <a:t>cemburu</a:t>
            </a:r>
            <a:endParaRPr lang="en-US" dirty="0"/>
          </a:p>
        </p:txBody>
      </p:sp>
      <p:cxnSp>
        <p:nvCxnSpPr>
          <p:cNvPr id="19" name="Straight Arrow Connector 18"/>
          <p:cNvCxnSpPr>
            <a:endCxn id="10" idx="1"/>
          </p:cNvCxnSpPr>
          <p:nvPr/>
        </p:nvCxnSpPr>
        <p:spPr>
          <a:xfrm flipV="1">
            <a:off x="5203065" y="4198513"/>
            <a:ext cx="1631791" cy="592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134846" y="4828924"/>
            <a:ext cx="1642056" cy="283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86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psikologi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42349" y="2421731"/>
            <a:ext cx="1686551" cy="700087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Trimester </a:t>
            </a:r>
            <a:r>
              <a:rPr lang="en-US" dirty="0"/>
              <a:t>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42349" y="3686239"/>
            <a:ext cx="1686551" cy="78581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Trimester II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42349" y="4822642"/>
            <a:ext cx="1686551" cy="728663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Trimester III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643313" y="2421731"/>
            <a:ext cx="7634287" cy="97155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kehamilannya</a:t>
            </a:r>
            <a:r>
              <a:rPr lang="en-US" dirty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/>
              <a:t>peningkatan</a:t>
            </a:r>
            <a:r>
              <a:rPr lang="en-US" dirty="0"/>
              <a:t> hormone </a:t>
            </a:r>
            <a:r>
              <a:rPr lang="en-US" dirty="0" err="1"/>
              <a:t>esterogen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progesterone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</a:t>
            </a:r>
            <a:r>
              <a:rPr lang="en-US" dirty="0" err="1"/>
              <a:t>memrasakan</a:t>
            </a:r>
            <a:r>
              <a:rPr lang="en-US" dirty="0"/>
              <a:t> </a:t>
            </a:r>
            <a:r>
              <a:rPr lang="en-US" dirty="0" err="1"/>
              <a:t>kekecewaan</a:t>
            </a:r>
            <a:r>
              <a:rPr lang="en-US" dirty="0"/>
              <a:t>, </a:t>
            </a:r>
            <a:r>
              <a:rPr lang="en-US" dirty="0" err="1"/>
              <a:t>penolakan</a:t>
            </a:r>
            <a:r>
              <a:rPr lang="en-US" dirty="0"/>
              <a:t>, </a:t>
            </a:r>
            <a:r>
              <a:rPr lang="en-US" dirty="0" err="1"/>
              <a:t>kecemasan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kesedihan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643314" y="3545679"/>
            <a:ext cx="7662862" cy="104292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pancaran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terbebas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ketidaknyamanan</a:t>
            </a:r>
            <a:r>
              <a:rPr lang="en-US" dirty="0"/>
              <a:t> </a:t>
            </a:r>
            <a:r>
              <a:rPr lang="en-US" dirty="0" err="1"/>
              <a:t>kehamilan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643313" y="4724266"/>
            <a:ext cx="7634287" cy="104292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penantian</a:t>
            </a:r>
            <a:r>
              <a:rPr lang="en-US" dirty="0"/>
              <a:t> yang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kewaspadaan</a:t>
            </a:r>
            <a:r>
              <a:rPr lang="en-US" dirty="0"/>
              <a:t>,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ketidaknyamanan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cangggung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 smtClean="0"/>
              <a:t>lagi</a:t>
            </a:r>
            <a:r>
              <a:rPr lang="en-US" dirty="0"/>
              <a:t>,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yang </a:t>
            </a:r>
            <a:r>
              <a:rPr lang="en-US" dirty="0" err="1"/>
              <a:t>tinggi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657475" y="2696354"/>
            <a:ext cx="985838" cy="260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2657475" y="3941015"/>
            <a:ext cx="985838" cy="2762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657476" y="5044709"/>
            <a:ext cx="985838" cy="2845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5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/>
          <p:nvPr/>
        </p:nvSpPr>
        <p:spPr>
          <a:xfrm>
            <a:off x="1643554" y="1878749"/>
            <a:ext cx="2344242" cy="1156078"/>
          </a:xfrm>
          <a:prstGeom prst="rect">
            <a:avLst/>
          </a:prstGeom>
          <a:solidFill>
            <a:srgbClr val="E547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8"/>
          <p:cNvSpPr/>
          <p:nvPr/>
        </p:nvSpPr>
        <p:spPr>
          <a:xfrm>
            <a:off x="1061305" y="384600"/>
            <a:ext cx="857482" cy="1143310"/>
          </a:xfrm>
          <a:prstGeom prst="rect">
            <a:avLst/>
          </a:prstGeom>
          <a:solidFill>
            <a:srgbClr val="E547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8"/>
          <p:cNvSpPr/>
          <p:nvPr/>
        </p:nvSpPr>
        <p:spPr>
          <a:xfrm>
            <a:off x="256159" y="266015"/>
            <a:ext cx="1080376" cy="1143310"/>
          </a:xfrm>
          <a:custGeom>
            <a:avLst/>
            <a:gdLst/>
            <a:ahLst/>
            <a:cxnLst/>
            <a:rect l="l" t="t" r="r" b="b"/>
            <a:pathLst>
              <a:path w="1405720" h="1487606" extrusionOk="0">
                <a:moveTo>
                  <a:pt x="0" y="0"/>
                </a:moveTo>
                <a:lnTo>
                  <a:pt x="607326" y="0"/>
                </a:lnTo>
                <a:lnTo>
                  <a:pt x="1405720" y="0"/>
                </a:lnTo>
                <a:lnTo>
                  <a:pt x="1405720" y="1487606"/>
                </a:lnTo>
                <a:lnTo>
                  <a:pt x="607326" y="1487606"/>
                </a:lnTo>
                <a:lnTo>
                  <a:pt x="0" y="1487606"/>
                </a:lnTo>
                <a:lnTo>
                  <a:pt x="607326" y="743803"/>
                </a:lnTo>
                <a:close/>
              </a:path>
            </a:pathLst>
          </a:custGeom>
          <a:solidFill>
            <a:srgbClr val="F66B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1</a:t>
            </a:r>
            <a:endParaRPr dirty="0"/>
          </a:p>
        </p:txBody>
      </p:sp>
      <p:sp>
        <p:nvSpPr>
          <p:cNvPr id="28" name="Google Shape;28;p8"/>
          <p:cNvSpPr/>
          <p:nvPr/>
        </p:nvSpPr>
        <p:spPr>
          <a:xfrm>
            <a:off x="1643557" y="266015"/>
            <a:ext cx="3152772" cy="1143310"/>
          </a:xfrm>
          <a:prstGeom prst="rect">
            <a:avLst/>
          </a:prstGeom>
          <a:solidFill>
            <a:srgbClr val="F66B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16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Stresor</a:t>
            </a:r>
            <a:r>
              <a:rPr lang="en-US" sz="16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internal </a:t>
            </a:r>
            <a:r>
              <a:rPr lang="en-US" sz="16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dan</a:t>
            </a:r>
            <a:r>
              <a:rPr lang="en-US" sz="16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16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eksterna</a:t>
            </a:r>
            <a:endParaRPr sz="1600" dirty="0"/>
          </a:p>
        </p:txBody>
      </p:sp>
      <p:sp>
        <p:nvSpPr>
          <p:cNvPr id="29" name="Google Shape;29;p8"/>
          <p:cNvSpPr/>
          <p:nvPr/>
        </p:nvSpPr>
        <p:spPr>
          <a:xfrm rot="10800000">
            <a:off x="1643557" y="1409329"/>
            <a:ext cx="275230" cy="118585"/>
          </a:xfrm>
          <a:prstGeom prst="rtTriangle">
            <a:avLst/>
          </a:prstGeom>
          <a:solidFill>
            <a:srgbClr val="C0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8"/>
          <p:cNvSpPr/>
          <p:nvPr/>
        </p:nvSpPr>
        <p:spPr>
          <a:xfrm rot="10800000" flipH="1">
            <a:off x="1061305" y="1409329"/>
            <a:ext cx="275230" cy="118585"/>
          </a:xfrm>
          <a:prstGeom prst="rtTriangle">
            <a:avLst/>
          </a:prstGeom>
          <a:solidFill>
            <a:srgbClr val="C0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8"/>
          <p:cNvSpPr/>
          <p:nvPr/>
        </p:nvSpPr>
        <p:spPr>
          <a:xfrm>
            <a:off x="1643555" y="1408329"/>
            <a:ext cx="3152774" cy="471261"/>
          </a:xfrm>
          <a:prstGeom prst="parallelogram">
            <a:avLst>
              <a:gd name="adj" fmla="val 172283"/>
            </a:avLst>
          </a:prstGeom>
          <a:solidFill>
            <a:srgbClr val="E547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" name="Google Shape;32;p8"/>
          <p:cNvCxnSpPr/>
          <p:nvPr/>
        </p:nvCxnSpPr>
        <p:spPr>
          <a:xfrm>
            <a:off x="1711831" y="1379525"/>
            <a:ext cx="17283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33;p8"/>
          <p:cNvSpPr/>
          <p:nvPr/>
        </p:nvSpPr>
        <p:spPr>
          <a:xfrm>
            <a:off x="2155153" y="1992698"/>
            <a:ext cx="872898" cy="1163864"/>
          </a:xfrm>
          <a:prstGeom prst="rect">
            <a:avLst/>
          </a:prstGeom>
          <a:solidFill>
            <a:srgbClr val="0391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8"/>
          <p:cNvSpPr/>
          <p:nvPr/>
        </p:nvSpPr>
        <p:spPr>
          <a:xfrm>
            <a:off x="1643558" y="1871982"/>
            <a:ext cx="819619" cy="1163864"/>
          </a:xfrm>
          <a:prstGeom prst="rect">
            <a:avLst/>
          </a:prstGeom>
          <a:solidFill>
            <a:srgbClr val="21A5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" name="Google Shape;35;p8"/>
          <p:cNvSpPr/>
          <p:nvPr/>
        </p:nvSpPr>
        <p:spPr>
          <a:xfrm>
            <a:off x="2747877" y="1871982"/>
            <a:ext cx="3209453" cy="1163864"/>
          </a:xfrm>
          <a:prstGeom prst="rect">
            <a:avLst/>
          </a:prstGeom>
          <a:solidFill>
            <a:srgbClr val="17A6C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Sopport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keluarga</a:t>
            </a:r>
            <a:endParaRPr sz="2400" dirty="0"/>
          </a:p>
        </p:txBody>
      </p:sp>
      <p:sp>
        <p:nvSpPr>
          <p:cNvPr id="36" name="Google Shape;36;p8"/>
          <p:cNvSpPr/>
          <p:nvPr/>
        </p:nvSpPr>
        <p:spPr>
          <a:xfrm rot="10800000">
            <a:off x="2747872" y="3035845"/>
            <a:ext cx="280178" cy="120716"/>
          </a:xfrm>
          <a:prstGeom prst="rtTriangle">
            <a:avLst/>
          </a:prstGeom>
          <a:solidFill>
            <a:srgbClr val="0278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8"/>
          <p:cNvSpPr/>
          <p:nvPr/>
        </p:nvSpPr>
        <p:spPr>
          <a:xfrm rot="10800000" flipH="1">
            <a:off x="2155153" y="3035845"/>
            <a:ext cx="280178" cy="120716"/>
          </a:xfrm>
          <a:prstGeom prst="rtTriangle">
            <a:avLst/>
          </a:prstGeom>
          <a:solidFill>
            <a:srgbClr val="0278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8"/>
          <p:cNvSpPr/>
          <p:nvPr/>
        </p:nvSpPr>
        <p:spPr>
          <a:xfrm>
            <a:off x="2747871" y="3034828"/>
            <a:ext cx="3209454" cy="479734"/>
          </a:xfrm>
          <a:prstGeom prst="parallelogram">
            <a:avLst>
              <a:gd name="adj" fmla="val 172283"/>
            </a:avLst>
          </a:prstGeom>
          <a:solidFill>
            <a:srgbClr val="0C90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" name="Google Shape;39;p8"/>
          <p:cNvCxnSpPr/>
          <p:nvPr/>
        </p:nvCxnSpPr>
        <p:spPr>
          <a:xfrm>
            <a:off x="3108084" y="2745028"/>
            <a:ext cx="175942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" name="Google Shape;40;p8"/>
          <p:cNvSpPr/>
          <p:nvPr/>
        </p:nvSpPr>
        <p:spPr>
          <a:xfrm>
            <a:off x="2743378" y="3510002"/>
            <a:ext cx="2393480" cy="1159797"/>
          </a:xfrm>
          <a:prstGeom prst="rect">
            <a:avLst/>
          </a:prstGeom>
          <a:solidFill>
            <a:srgbClr val="0C90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3254978" y="3633567"/>
            <a:ext cx="872898" cy="1163864"/>
          </a:xfrm>
          <a:prstGeom prst="rect">
            <a:avLst/>
          </a:prstGeom>
          <a:solidFill>
            <a:srgbClr val="6C8E0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8"/>
          <p:cNvSpPr/>
          <p:nvPr/>
        </p:nvSpPr>
        <p:spPr>
          <a:xfrm>
            <a:off x="2743383" y="3512851"/>
            <a:ext cx="819619" cy="1163864"/>
          </a:xfrm>
          <a:prstGeom prst="rect">
            <a:avLst/>
          </a:prstGeom>
          <a:solidFill>
            <a:srgbClr val="88B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3847702" y="3512851"/>
            <a:ext cx="3209453" cy="1163864"/>
          </a:xfrm>
          <a:prstGeom prst="rect">
            <a:avLst/>
          </a:prstGeom>
          <a:solidFill>
            <a:srgbClr val="88B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Partner abuse (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kekerasan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oleh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pasangan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)</a:t>
            </a:r>
            <a:endParaRPr sz="2400" dirty="0"/>
          </a:p>
        </p:txBody>
      </p:sp>
      <p:sp>
        <p:nvSpPr>
          <p:cNvPr id="44" name="Google Shape;44;p8"/>
          <p:cNvSpPr/>
          <p:nvPr/>
        </p:nvSpPr>
        <p:spPr>
          <a:xfrm rot="10800000">
            <a:off x="3847697" y="4676714"/>
            <a:ext cx="280178" cy="120716"/>
          </a:xfrm>
          <a:prstGeom prst="rtTriangle">
            <a:avLst/>
          </a:prstGeom>
          <a:solidFill>
            <a:srgbClr val="496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8"/>
          <p:cNvSpPr/>
          <p:nvPr/>
        </p:nvSpPr>
        <p:spPr>
          <a:xfrm rot="10800000" flipH="1">
            <a:off x="3254978" y="4676714"/>
            <a:ext cx="280178" cy="120716"/>
          </a:xfrm>
          <a:prstGeom prst="rtTriangle">
            <a:avLst/>
          </a:prstGeom>
          <a:solidFill>
            <a:srgbClr val="496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" name="Google Shape;47;p8"/>
          <p:cNvCxnSpPr/>
          <p:nvPr/>
        </p:nvCxnSpPr>
        <p:spPr>
          <a:xfrm>
            <a:off x="3987796" y="4341292"/>
            <a:ext cx="175942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4" name="Google Shape;54;p8"/>
          <p:cNvCxnSpPr/>
          <p:nvPr/>
        </p:nvCxnSpPr>
        <p:spPr>
          <a:xfrm>
            <a:off x="5035446" y="5525088"/>
            <a:ext cx="175942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" name="Google Shape;56;p8"/>
          <p:cNvCxnSpPr/>
          <p:nvPr/>
        </p:nvCxnSpPr>
        <p:spPr>
          <a:xfrm>
            <a:off x="7986916" y="2453914"/>
            <a:ext cx="3564835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Dot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57;p8"/>
          <p:cNvCxnSpPr/>
          <p:nvPr/>
        </p:nvCxnSpPr>
        <p:spPr>
          <a:xfrm>
            <a:off x="8249762" y="967772"/>
            <a:ext cx="3564835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Dot"/>
            <a:miter lim="800000"/>
            <a:headEnd type="none" w="sm" len="sm"/>
            <a:tailEnd type="none" w="sm" len="sm"/>
          </a:ln>
        </p:spPr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F5256A8B-3900-4C37-AD23-4D4A418C3245}"/>
              </a:ext>
            </a:extLst>
          </p:cNvPr>
          <p:cNvSpPr/>
          <p:nvPr/>
        </p:nvSpPr>
        <p:spPr>
          <a:xfrm>
            <a:off x="6391108" y="389605"/>
            <a:ext cx="2281405" cy="8400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/>
              <a:t>Faktor</a:t>
            </a:r>
            <a:r>
              <a:rPr lang="en-US" sz="1800" dirty="0" smtClean="0"/>
              <a:t> </a:t>
            </a:r>
            <a:r>
              <a:rPr lang="en-US" sz="1800" dirty="0" err="1" smtClean="0"/>
              <a:t>psikologis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sp>
        <p:nvSpPr>
          <p:cNvPr id="5" name="Rounded Rectangle 4"/>
          <p:cNvSpPr/>
          <p:nvPr/>
        </p:nvSpPr>
        <p:spPr>
          <a:xfrm>
            <a:off x="8177416" y="1468622"/>
            <a:ext cx="4014584" cy="2386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Dari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Listya</a:t>
            </a:r>
            <a:r>
              <a:rPr lang="en-US" dirty="0" smtClean="0"/>
              <a:t> </a:t>
            </a:r>
            <a:r>
              <a:rPr lang="en-US" dirty="0" err="1" smtClean="0"/>
              <a:t>Dwi</a:t>
            </a:r>
            <a:r>
              <a:rPr lang="en-US" dirty="0" smtClean="0"/>
              <a:t>  </a:t>
            </a:r>
            <a:r>
              <a:rPr lang="en-US" dirty="0" err="1" smtClean="0"/>
              <a:t>Febriati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58 </a:t>
            </a:r>
            <a:r>
              <a:rPr lang="en-US" dirty="0" err="1" smtClean="0"/>
              <a:t>resonden</a:t>
            </a:r>
            <a:r>
              <a:rPr lang="en-US" dirty="0" smtClean="0"/>
              <a:t> di </a:t>
            </a:r>
            <a:r>
              <a:rPr lang="en-US" dirty="0" err="1" smtClean="0"/>
              <a:t>Piyungan</a:t>
            </a:r>
            <a:r>
              <a:rPr lang="en-US" dirty="0" smtClean="0"/>
              <a:t> </a:t>
            </a:r>
            <a:r>
              <a:rPr lang="en-US" dirty="0" err="1" smtClean="0"/>
              <a:t>Bantul</a:t>
            </a:r>
            <a:r>
              <a:rPr lang="en-US" dirty="0" smtClean="0"/>
              <a:t> Yogyakarta </a:t>
            </a:r>
            <a:r>
              <a:rPr lang="en-US" dirty="0" err="1" smtClean="0"/>
              <a:t>tahun</a:t>
            </a:r>
            <a:r>
              <a:rPr lang="en-US" dirty="0" smtClean="0"/>
              <a:t> 2021, 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suami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psikologis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Right Arrow 1"/>
          <p:cNvSpPr/>
          <p:nvPr/>
        </p:nvSpPr>
        <p:spPr>
          <a:xfrm>
            <a:off x="6168980" y="2305318"/>
            <a:ext cx="1817936" cy="566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5241701" y="547769"/>
            <a:ext cx="927279" cy="42000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la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bidan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psikologis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pengkajian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Menganjurkan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orang </a:t>
            </a:r>
            <a:r>
              <a:rPr lang="en-US" dirty="0" err="1" smtClean="0"/>
              <a:t>tua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55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618517"/>
            <a:ext cx="11401423" cy="1748575"/>
          </a:xfrm>
          <a:pattFill prst="pct75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1" y="2367092"/>
            <a:ext cx="11401424" cy="3424107"/>
          </a:xfrm>
          <a:pattFill prst="dkVert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42988" y="2857500"/>
            <a:ext cx="3014662" cy="2214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lgerian" panose="04020705040A02060702" pitchFamily="82" charset="0"/>
              </a:rPr>
              <a:t>psikologi</a:t>
            </a:r>
            <a:r>
              <a:rPr lang="en-US" sz="2000" dirty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lgerian" panose="04020705040A02060702" pitchFamily="82" charset="0"/>
              </a:rPr>
              <a:t>ibu</a:t>
            </a:r>
            <a:r>
              <a:rPr lang="en-US" sz="2000" dirty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lgerian" panose="04020705040A02060702" pitchFamily="82" charset="0"/>
              </a:rPr>
              <a:t>bersalin</a:t>
            </a:r>
            <a:endParaRPr lang="en-US" sz="2000" dirty="0">
              <a:solidFill>
                <a:schemeClr val="tx1"/>
              </a:solidFill>
              <a:latin typeface="Algerian" panose="04020705040A02060702" pitchFamily="82" charset="0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86363" y="3043237"/>
            <a:ext cx="6091863" cy="2028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FASE LATEN 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 smtClean="0">
                <a:solidFill>
                  <a:schemeClr val="tx1"/>
                </a:solidFill>
              </a:rPr>
              <a:t>merasa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lega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bahagia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kehamilannya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segera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berakhir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awal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persalinan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gelisah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gugup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cemas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khawatir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FASE AKTIF </a:t>
            </a:r>
            <a:r>
              <a:rPr lang="en-US" dirty="0" smtClean="0">
                <a:solidFill>
                  <a:schemeClr val="tx1"/>
                </a:solidFill>
              </a:rPr>
              <a:t>: rasa </a:t>
            </a:r>
            <a:r>
              <a:rPr lang="en-US" dirty="0" err="1" smtClean="0">
                <a:solidFill>
                  <a:schemeClr val="tx1"/>
                </a:solidFill>
              </a:rPr>
              <a:t>khawatir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kontraksi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semakin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sering</a:t>
            </a:r>
            <a:r>
              <a:rPr lang="en-US" dirty="0" smtClean="0">
                <a:solidFill>
                  <a:schemeClr val="tx1"/>
                </a:solidFill>
              </a:rPr>
              <a:t>), </a:t>
            </a:r>
            <a:r>
              <a:rPr lang="en-US" dirty="0" err="1" smtClean="0">
                <a:solidFill>
                  <a:schemeClr val="tx1"/>
                </a:solidFill>
              </a:rPr>
              <a:t>takut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mampu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beradaptasi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kontraksi</a:t>
            </a:r>
            <a:r>
              <a:rPr lang="en-US" dirty="0" smtClean="0">
                <a:solidFill>
                  <a:schemeClr val="tx1"/>
                </a:solidFill>
              </a:rPr>
              <a:t> uterus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200838" y="3671887"/>
            <a:ext cx="842336" cy="585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asuhan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Sapa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ramah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sopan</a:t>
            </a:r>
            <a:r>
              <a:rPr lang="en-US" dirty="0" smtClean="0"/>
              <a:t>, </a:t>
            </a:r>
            <a:r>
              <a:rPr lang="en-US" dirty="0" err="1" smtClean="0"/>
              <a:t>bersikap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tenang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persalinan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yang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keluarganya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Anjurkan</a:t>
            </a:r>
            <a:r>
              <a:rPr lang="en-US" dirty="0" smtClean="0"/>
              <a:t> </a:t>
            </a:r>
            <a:r>
              <a:rPr lang="en-US" dirty="0" err="1" smtClean="0"/>
              <a:t>suami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hadir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Waspada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penyulit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persalinan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9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50000"/>
                <a:lumOff val="5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69D4CC-3970-4588-BD93-72165F66DB22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5">
            <a:fgClr>
              <a:schemeClr val="accent5">
                <a:lumMod val="60000"/>
                <a:lumOff val="40000"/>
              </a:schemeClr>
            </a:fgClr>
            <a:bgClr>
              <a:schemeClr val="bg1">
                <a:lumMod val="65000"/>
              </a:schemeClr>
            </a:bgClr>
          </a:pattFill>
        </p:spPr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smtClean="0"/>
              <a:t>ADAPTASI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DE20C3-9DA0-4B77-9A1D-FAFB628740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pattFill prst="dashHorz">
            <a:fgClr>
              <a:schemeClr val="accent5">
                <a:lumMod val="60000"/>
                <a:lumOff val="40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/>
          <a:lstStyle/>
          <a:p>
            <a:r>
              <a:rPr lang="en-US" dirty="0" err="1"/>
              <a:t>Adaptasi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menyertai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berespon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keutuhan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fisiologis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/>
              <a:t>adaptif</a:t>
            </a:r>
            <a:r>
              <a:rPr lang="en-US" dirty="0"/>
              <a:t>.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adaptif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(</a:t>
            </a:r>
            <a:r>
              <a:rPr lang="en-US" dirty="0" err="1"/>
              <a:t>Hidayat</a:t>
            </a:r>
            <a:r>
              <a:rPr lang="en-US" dirty="0"/>
              <a:t>, </a:t>
            </a:r>
            <a:r>
              <a:rPr lang="en-US" dirty="0" smtClean="0"/>
              <a:t>2017</a:t>
            </a:r>
            <a:r>
              <a:rPr lang="en-US" dirty="0"/>
              <a:t>). </a:t>
            </a:r>
            <a:endParaRPr lang="en-ID" cap="none" dirty="0"/>
          </a:p>
        </p:txBody>
      </p:sp>
    </p:spTree>
    <p:extLst>
      <p:ext uri="{BB962C8B-B14F-4D97-AF65-F5344CB8AC3E}">
        <p14:creationId xmlns:p14="http://schemas.microsoft.com/office/powerpoint/2010/main" val="586491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Adaptasi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psikologi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nifas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00025" y="2528888"/>
            <a:ext cx="11991975" cy="757237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merasakan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r>
              <a:rPr lang="en-US" dirty="0" smtClean="0"/>
              <a:t> </a:t>
            </a:r>
            <a:r>
              <a:rPr lang="en-US" dirty="0" err="1" smtClean="0"/>
              <a:t>psikiatrik</a:t>
            </a:r>
            <a:r>
              <a:rPr lang="en-US" dirty="0" smtClean="0"/>
              <a:t>,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menyusui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0025" y="4643437"/>
            <a:ext cx="2542549" cy="1443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Faktor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berperan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19675" y="4143375"/>
            <a:ext cx="7172325" cy="22002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Dukungan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respon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baik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dari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keluarga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teman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dekat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Pengalaman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waktu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melahirkan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harapan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aspirasi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Pengalaman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merawat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membesarkan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anak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sebelumnya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Pengaruh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kebudayaan</a:t>
            </a:r>
            <a:r>
              <a:rPr lang="en-US" sz="20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</a:rPr>
              <a:t>Anggraini</a:t>
            </a:r>
            <a:r>
              <a:rPr lang="en-US" sz="2000" dirty="0" smtClean="0">
                <a:solidFill>
                  <a:schemeClr val="tx1"/>
                </a:solidFill>
              </a:rPr>
              <a:t>, 2010)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957513" y="5072062"/>
            <a:ext cx="1785937" cy="585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0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/>
          <p:nvPr/>
        </p:nvSpPr>
        <p:spPr>
          <a:xfrm>
            <a:off x="1643554" y="1878749"/>
            <a:ext cx="2344242" cy="1156078"/>
          </a:xfrm>
          <a:prstGeom prst="rect">
            <a:avLst/>
          </a:prstGeom>
          <a:solidFill>
            <a:srgbClr val="E547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8"/>
          <p:cNvSpPr/>
          <p:nvPr/>
        </p:nvSpPr>
        <p:spPr>
          <a:xfrm>
            <a:off x="1061305" y="384600"/>
            <a:ext cx="857482" cy="1143310"/>
          </a:xfrm>
          <a:prstGeom prst="rect">
            <a:avLst/>
          </a:prstGeom>
          <a:solidFill>
            <a:srgbClr val="E547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8"/>
          <p:cNvSpPr/>
          <p:nvPr/>
        </p:nvSpPr>
        <p:spPr>
          <a:xfrm>
            <a:off x="256159" y="266015"/>
            <a:ext cx="1080376" cy="1143310"/>
          </a:xfrm>
          <a:custGeom>
            <a:avLst/>
            <a:gdLst/>
            <a:ahLst/>
            <a:cxnLst/>
            <a:rect l="l" t="t" r="r" b="b"/>
            <a:pathLst>
              <a:path w="1405720" h="1487606" extrusionOk="0">
                <a:moveTo>
                  <a:pt x="0" y="0"/>
                </a:moveTo>
                <a:lnTo>
                  <a:pt x="607326" y="0"/>
                </a:lnTo>
                <a:lnTo>
                  <a:pt x="1405720" y="0"/>
                </a:lnTo>
                <a:lnTo>
                  <a:pt x="1405720" y="1487606"/>
                </a:lnTo>
                <a:lnTo>
                  <a:pt x="607326" y="1487606"/>
                </a:lnTo>
                <a:lnTo>
                  <a:pt x="0" y="1487606"/>
                </a:lnTo>
                <a:lnTo>
                  <a:pt x="607326" y="743803"/>
                </a:lnTo>
                <a:close/>
              </a:path>
            </a:pathLst>
          </a:custGeom>
          <a:solidFill>
            <a:srgbClr val="F66B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1</a:t>
            </a:r>
            <a:endParaRPr dirty="0"/>
          </a:p>
        </p:txBody>
      </p:sp>
      <p:sp>
        <p:nvSpPr>
          <p:cNvPr id="28" name="Google Shape;28;p8"/>
          <p:cNvSpPr/>
          <p:nvPr/>
        </p:nvSpPr>
        <p:spPr>
          <a:xfrm>
            <a:off x="1746669" y="337591"/>
            <a:ext cx="3152772" cy="1143310"/>
          </a:xfrm>
          <a:prstGeom prst="rect">
            <a:avLst/>
          </a:prstGeom>
          <a:solidFill>
            <a:srgbClr val="F66B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Kekecewaan</a:t>
            </a:r>
            <a:r>
              <a:rPr lang="en-US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, </a:t>
            </a:r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emosional</a:t>
            </a:r>
            <a:endParaRPr sz="2400" dirty="0"/>
          </a:p>
        </p:txBody>
      </p:sp>
      <p:sp>
        <p:nvSpPr>
          <p:cNvPr id="29" name="Google Shape;29;p8"/>
          <p:cNvSpPr/>
          <p:nvPr/>
        </p:nvSpPr>
        <p:spPr>
          <a:xfrm rot="10800000">
            <a:off x="1643557" y="1409329"/>
            <a:ext cx="275230" cy="118585"/>
          </a:xfrm>
          <a:prstGeom prst="rtTriangle">
            <a:avLst/>
          </a:prstGeom>
          <a:solidFill>
            <a:srgbClr val="C0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8"/>
          <p:cNvSpPr/>
          <p:nvPr/>
        </p:nvSpPr>
        <p:spPr>
          <a:xfrm rot="10800000" flipH="1">
            <a:off x="1061305" y="1409329"/>
            <a:ext cx="275230" cy="118585"/>
          </a:xfrm>
          <a:prstGeom prst="rtTriangle">
            <a:avLst/>
          </a:prstGeom>
          <a:solidFill>
            <a:srgbClr val="C0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8"/>
          <p:cNvSpPr/>
          <p:nvPr/>
        </p:nvSpPr>
        <p:spPr>
          <a:xfrm>
            <a:off x="1739317" y="1434795"/>
            <a:ext cx="3152774" cy="471261"/>
          </a:xfrm>
          <a:prstGeom prst="parallelogram">
            <a:avLst>
              <a:gd name="adj" fmla="val 172283"/>
            </a:avLst>
          </a:prstGeom>
          <a:solidFill>
            <a:srgbClr val="E547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" name="Google Shape;32;p8"/>
          <p:cNvCxnSpPr/>
          <p:nvPr/>
        </p:nvCxnSpPr>
        <p:spPr>
          <a:xfrm>
            <a:off x="995733" y="535464"/>
            <a:ext cx="17283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33;p8"/>
          <p:cNvSpPr/>
          <p:nvPr/>
        </p:nvSpPr>
        <p:spPr>
          <a:xfrm>
            <a:off x="2155153" y="1992698"/>
            <a:ext cx="872898" cy="1163864"/>
          </a:xfrm>
          <a:prstGeom prst="rect">
            <a:avLst/>
          </a:prstGeom>
          <a:solidFill>
            <a:srgbClr val="0391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8"/>
          <p:cNvSpPr/>
          <p:nvPr/>
        </p:nvSpPr>
        <p:spPr>
          <a:xfrm>
            <a:off x="1643558" y="1871982"/>
            <a:ext cx="819619" cy="1163864"/>
          </a:xfrm>
          <a:prstGeom prst="rect">
            <a:avLst/>
          </a:prstGeom>
          <a:solidFill>
            <a:srgbClr val="21A5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" name="Google Shape;35;p8"/>
          <p:cNvSpPr/>
          <p:nvPr/>
        </p:nvSpPr>
        <p:spPr>
          <a:xfrm>
            <a:off x="2747871" y="1932339"/>
            <a:ext cx="3209453" cy="1163864"/>
          </a:xfrm>
          <a:prstGeom prst="rect">
            <a:avLst/>
          </a:prstGeom>
          <a:solidFill>
            <a:srgbClr val="17A6C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Rasa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sakit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,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kelelahan</a:t>
            </a:r>
            <a:endParaRPr sz="2400" dirty="0"/>
          </a:p>
        </p:txBody>
      </p:sp>
      <p:sp>
        <p:nvSpPr>
          <p:cNvPr id="36" name="Google Shape;36;p8"/>
          <p:cNvSpPr/>
          <p:nvPr/>
        </p:nvSpPr>
        <p:spPr>
          <a:xfrm rot="10800000">
            <a:off x="2747872" y="3035845"/>
            <a:ext cx="280178" cy="120716"/>
          </a:xfrm>
          <a:prstGeom prst="rtTriangle">
            <a:avLst/>
          </a:prstGeom>
          <a:solidFill>
            <a:srgbClr val="0278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8"/>
          <p:cNvSpPr/>
          <p:nvPr/>
        </p:nvSpPr>
        <p:spPr>
          <a:xfrm rot="10800000" flipH="1">
            <a:off x="2155153" y="3035845"/>
            <a:ext cx="280178" cy="120716"/>
          </a:xfrm>
          <a:prstGeom prst="rtTriangle">
            <a:avLst/>
          </a:prstGeom>
          <a:solidFill>
            <a:srgbClr val="0278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8"/>
          <p:cNvSpPr/>
          <p:nvPr/>
        </p:nvSpPr>
        <p:spPr>
          <a:xfrm>
            <a:off x="2747871" y="3034828"/>
            <a:ext cx="3209454" cy="479734"/>
          </a:xfrm>
          <a:prstGeom prst="parallelogram">
            <a:avLst>
              <a:gd name="adj" fmla="val 172283"/>
            </a:avLst>
          </a:prstGeom>
          <a:solidFill>
            <a:srgbClr val="0C90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" name="Google Shape;39;p8"/>
          <p:cNvCxnSpPr/>
          <p:nvPr/>
        </p:nvCxnSpPr>
        <p:spPr>
          <a:xfrm>
            <a:off x="3108084" y="2745028"/>
            <a:ext cx="175942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" name="Google Shape;40;p8"/>
          <p:cNvSpPr/>
          <p:nvPr/>
        </p:nvSpPr>
        <p:spPr>
          <a:xfrm>
            <a:off x="2743378" y="3510002"/>
            <a:ext cx="2393480" cy="1159797"/>
          </a:xfrm>
          <a:prstGeom prst="rect">
            <a:avLst/>
          </a:prstGeom>
          <a:solidFill>
            <a:srgbClr val="0C90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3254978" y="3633567"/>
            <a:ext cx="872898" cy="1163864"/>
          </a:xfrm>
          <a:prstGeom prst="rect">
            <a:avLst/>
          </a:prstGeom>
          <a:solidFill>
            <a:srgbClr val="6C8E0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8"/>
          <p:cNvSpPr/>
          <p:nvPr/>
        </p:nvSpPr>
        <p:spPr>
          <a:xfrm>
            <a:off x="2743383" y="3512851"/>
            <a:ext cx="819619" cy="1163864"/>
          </a:xfrm>
          <a:prstGeom prst="rect">
            <a:avLst/>
          </a:prstGeom>
          <a:solidFill>
            <a:srgbClr val="88B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4011014" y="3667149"/>
            <a:ext cx="3209453" cy="1163864"/>
          </a:xfrm>
          <a:prstGeom prst="rect">
            <a:avLst/>
          </a:prstGeom>
          <a:solidFill>
            <a:srgbClr val="88B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Takut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ditolak</a:t>
            </a:r>
            <a:r>
              <a:rPr lang="en-ID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ID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suami</a:t>
            </a:r>
            <a:endParaRPr sz="2400" dirty="0"/>
          </a:p>
        </p:txBody>
      </p:sp>
      <p:sp>
        <p:nvSpPr>
          <p:cNvPr id="44" name="Google Shape;44;p8"/>
          <p:cNvSpPr/>
          <p:nvPr/>
        </p:nvSpPr>
        <p:spPr>
          <a:xfrm rot="10800000">
            <a:off x="3847697" y="4676714"/>
            <a:ext cx="280178" cy="120716"/>
          </a:xfrm>
          <a:prstGeom prst="rtTriangle">
            <a:avLst/>
          </a:prstGeom>
          <a:solidFill>
            <a:srgbClr val="496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8"/>
          <p:cNvSpPr/>
          <p:nvPr/>
        </p:nvSpPr>
        <p:spPr>
          <a:xfrm rot="10800000" flipH="1">
            <a:off x="3254978" y="4676714"/>
            <a:ext cx="280178" cy="120716"/>
          </a:xfrm>
          <a:prstGeom prst="rtTriangle">
            <a:avLst/>
          </a:prstGeom>
          <a:solidFill>
            <a:srgbClr val="496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8"/>
          <p:cNvSpPr/>
          <p:nvPr/>
        </p:nvSpPr>
        <p:spPr>
          <a:xfrm>
            <a:off x="3847696" y="4675697"/>
            <a:ext cx="3209454" cy="479734"/>
          </a:xfrm>
          <a:prstGeom prst="parallelogram">
            <a:avLst>
              <a:gd name="adj" fmla="val 172283"/>
            </a:avLst>
          </a:prstGeom>
          <a:solidFill>
            <a:srgbClr val="6C8E0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" name="Google Shape;47;p8"/>
          <p:cNvCxnSpPr/>
          <p:nvPr/>
        </p:nvCxnSpPr>
        <p:spPr>
          <a:xfrm>
            <a:off x="3987796" y="4341292"/>
            <a:ext cx="175942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48;p8"/>
          <p:cNvSpPr/>
          <p:nvPr/>
        </p:nvSpPr>
        <p:spPr>
          <a:xfrm>
            <a:off x="3857058" y="5142592"/>
            <a:ext cx="2393480" cy="1163965"/>
          </a:xfrm>
          <a:prstGeom prst="rect">
            <a:avLst/>
          </a:prstGeom>
          <a:solidFill>
            <a:srgbClr val="6C8E0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4354803" y="5263412"/>
            <a:ext cx="872898" cy="1163864"/>
          </a:xfrm>
          <a:prstGeom prst="rect">
            <a:avLst/>
          </a:prstGeom>
          <a:solidFill>
            <a:srgbClr val="D58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3848784" y="5142696"/>
            <a:ext cx="819619" cy="1163864"/>
          </a:xfrm>
          <a:prstGeom prst="rect">
            <a:avLst/>
          </a:prstGeom>
          <a:solidFill>
            <a:srgbClr val="F4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4980943" y="5263412"/>
            <a:ext cx="3209453" cy="1163864"/>
          </a:xfrm>
          <a:prstGeom prst="homePlate">
            <a:avLst>
              <a:gd name="adj" fmla="val 50000"/>
            </a:avLst>
          </a:prstGeom>
          <a:solidFill>
            <a:srgbClr val="F4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Riwayat</a:t>
            </a:r>
            <a:r>
              <a:rPr lang="en-US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perkawinan</a:t>
            </a:r>
            <a:r>
              <a:rPr lang="en-US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abnormal, </a:t>
            </a:r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bayi</a:t>
            </a:r>
            <a:r>
              <a:rPr lang="en-US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cacat</a:t>
            </a:r>
            <a:r>
              <a:rPr lang="en-US" sz="2400" b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/</a:t>
            </a:r>
            <a:r>
              <a:rPr lang="en-US" sz="2400" b="1" dirty="0" err="1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mati</a:t>
            </a:r>
            <a:endParaRPr sz="2400" dirty="0"/>
          </a:p>
        </p:txBody>
      </p:sp>
      <p:sp>
        <p:nvSpPr>
          <p:cNvPr id="52" name="Google Shape;52;p8"/>
          <p:cNvSpPr/>
          <p:nvPr/>
        </p:nvSpPr>
        <p:spPr>
          <a:xfrm rot="10800000">
            <a:off x="4947522" y="6306559"/>
            <a:ext cx="280178" cy="120716"/>
          </a:xfrm>
          <a:prstGeom prst="rtTriangle">
            <a:avLst/>
          </a:prstGeom>
          <a:solidFill>
            <a:srgbClr val="9762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 rot="10800000" flipH="1">
            <a:off x="4354803" y="6306559"/>
            <a:ext cx="280178" cy="120716"/>
          </a:xfrm>
          <a:prstGeom prst="rtTriangle">
            <a:avLst/>
          </a:prstGeom>
          <a:solidFill>
            <a:srgbClr val="9762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" name="Google Shape;54;p8"/>
          <p:cNvCxnSpPr/>
          <p:nvPr/>
        </p:nvCxnSpPr>
        <p:spPr>
          <a:xfrm>
            <a:off x="5035446" y="5525088"/>
            <a:ext cx="175942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" name="Google Shape;56;p8"/>
          <p:cNvCxnSpPr/>
          <p:nvPr/>
        </p:nvCxnSpPr>
        <p:spPr>
          <a:xfrm>
            <a:off x="7986916" y="2453914"/>
            <a:ext cx="3564835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Dot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57;p8"/>
          <p:cNvCxnSpPr/>
          <p:nvPr/>
        </p:nvCxnSpPr>
        <p:spPr>
          <a:xfrm>
            <a:off x="8249762" y="967772"/>
            <a:ext cx="3564835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Dot"/>
            <a:miter lim="800000"/>
            <a:headEnd type="none" w="sm" len="sm"/>
            <a:tailEnd type="none" w="sm" len="sm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xmlns="" id="{E584999C-5862-4E64-B4B6-2C9B8A7FA267}"/>
              </a:ext>
            </a:extLst>
          </p:cNvPr>
          <p:cNvSpPr/>
          <p:nvPr/>
        </p:nvSpPr>
        <p:spPr>
          <a:xfrm>
            <a:off x="8169656" y="4139355"/>
            <a:ext cx="4205084" cy="30348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smtClean="0"/>
              <a:t>FAKTOR PENYEBAB DEPRESI </a:t>
            </a:r>
            <a:endParaRPr lang="en-ID" sz="2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F5256A8B-3900-4C37-AD23-4D4A418C3245}"/>
              </a:ext>
            </a:extLst>
          </p:cNvPr>
          <p:cNvSpPr/>
          <p:nvPr/>
        </p:nvSpPr>
        <p:spPr>
          <a:xfrm>
            <a:off x="6391108" y="127767"/>
            <a:ext cx="5544733" cy="1280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Setiap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wanita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membutuhkan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kasih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sayang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butuh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dihargai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diperhatikan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perlunya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dukungan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orang lain (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keluarga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 smtClean="0">
                <a:latin typeface="Arial"/>
                <a:ea typeface="Arial"/>
                <a:cs typeface="Arial"/>
                <a:sym typeface="Arial"/>
              </a:rPr>
              <a:t>teman</a:t>
            </a:r>
            <a:r>
              <a:rPr lang="en-US" sz="1800" b="1" dirty="0" smtClean="0">
                <a:latin typeface="Arial"/>
                <a:ea typeface="Arial"/>
                <a:cs typeface="Arial"/>
                <a:sym typeface="Arial"/>
              </a:rPr>
              <a:t>) </a:t>
            </a:r>
            <a:endParaRPr lang="en-US" sz="1800" dirty="0"/>
          </a:p>
        </p:txBody>
      </p:sp>
      <p:sp>
        <p:nvSpPr>
          <p:cNvPr id="4" name="Down Arrow 3"/>
          <p:cNvSpPr/>
          <p:nvPr/>
        </p:nvSpPr>
        <p:spPr>
          <a:xfrm>
            <a:off x="8949161" y="1509732"/>
            <a:ext cx="428625" cy="482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106198" y="2007856"/>
            <a:ext cx="2114550" cy="928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DEPRESI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30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A6A8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462951" y="1346023"/>
            <a:ext cx="3509621" cy="3042872"/>
            <a:chOff x="-1" y="0"/>
            <a:chExt cx="2128809" cy="2128624"/>
          </a:xfrm>
          <a:solidFill>
            <a:schemeClr val="accent1"/>
          </a:solidFill>
        </p:grpSpPr>
        <p:sp>
          <p:nvSpPr>
            <p:cNvPr id="22" name="Google Shape;22;p4"/>
            <p:cNvSpPr/>
            <p:nvPr/>
          </p:nvSpPr>
          <p:spPr>
            <a:xfrm>
              <a:off x="122281" y="122190"/>
              <a:ext cx="1884245" cy="188424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-1" y="0"/>
              <a:ext cx="2128809" cy="2128624"/>
            </a:xfrm>
            <a:custGeom>
              <a:avLst/>
              <a:gdLst/>
              <a:ahLst/>
              <a:cxnLst/>
              <a:rect l="l" t="t" r="r" b="b"/>
              <a:pathLst>
                <a:path w="19679" h="20595" extrusionOk="0">
                  <a:moveTo>
                    <a:pt x="9837" y="0"/>
                  </a:moveTo>
                  <a:cubicBezTo>
                    <a:pt x="7319" y="0"/>
                    <a:pt x="4802" y="1007"/>
                    <a:pt x="2881" y="3018"/>
                  </a:cubicBezTo>
                  <a:cubicBezTo>
                    <a:pt x="-961" y="7039"/>
                    <a:pt x="-961" y="13557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7"/>
                    <a:pt x="20639" y="7039"/>
                    <a:pt x="16797" y="3018"/>
                  </a:cubicBezTo>
                  <a:cubicBezTo>
                    <a:pt x="14876" y="1007"/>
                    <a:pt x="12355" y="0"/>
                    <a:pt x="9837" y="0"/>
                  </a:cubicBezTo>
                  <a:close/>
                  <a:moveTo>
                    <a:pt x="9837" y="1183"/>
                  </a:moveTo>
                  <a:cubicBezTo>
                    <a:pt x="12066" y="1183"/>
                    <a:pt x="14296" y="2071"/>
                    <a:pt x="15997" y="3851"/>
                  </a:cubicBezTo>
                  <a:cubicBezTo>
                    <a:pt x="19398" y="7411"/>
                    <a:pt x="19398" y="13186"/>
                    <a:pt x="15997" y="16745"/>
                  </a:cubicBezTo>
                  <a:cubicBezTo>
                    <a:pt x="12596" y="20305"/>
                    <a:pt x="7082" y="20305"/>
                    <a:pt x="3681" y="16745"/>
                  </a:cubicBezTo>
                  <a:cubicBezTo>
                    <a:pt x="280" y="13186"/>
                    <a:pt x="280" y="7411"/>
                    <a:pt x="3681" y="3851"/>
                  </a:cubicBezTo>
                  <a:cubicBezTo>
                    <a:pt x="5382" y="2071"/>
                    <a:pt x="7608" y="1183"/>
                    <a:pt x="9837" y="118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4;p4"/>
          <p:cNvGrpSpPr/>
          <p:nvPr/>
        </p:nvGrpSpPr>
        <p:grpSpPr>
          <a:xfrm>
            <a:off x="2547568" y="1191111"/>
            <a:ext cx="1679067" cy="3352696"/>
            <a:chOff x="0" y="0"/>
            <a:chExt cx="1679066" cy="3352694"/>
          </a:xfrm>
        </p:grpSpPr>
        <p:sp>
          <p:nvSpPr>
            <p:cNvPr id="25" name="Google Shape;25;p4"/>
            <p:cNvSpPr/>
            <p:nvPr/>
          </p:nvSpPr>
          <p:spPr>
            <a:xfrm>
              <a:off x="0" y="308062"/>
              <a:ext cx="1386349" cy="2736570"/>
            </a:xfrm>
            <a:custGeom>
              <a:avLst/>
              <a:gdLst/>
              <a:ahLst/>
              <a:cxnLst/>
              <a:rect l="l" t="t" r="r" b="b"/>
              <a:pathLst>
                <a:path w="19701" h="21565" extrusionOk="0">
                  <a:moveTo>
                    <a:pt x="254" y="0"/>
                  </a:moveTo>
                  <a:cubicBezTo>
                    <a:pt x="169" y="0"/>
                    <a:pt x="85" y="6"/>
                    <a:pt x="0" y="6"/>
                  </a:cubicBezTo>
                  <a:lnTo>
                    <a:pt x="0" y="944"/>
                  </a:lnTo>
                  <a:cubicBezTo>
                    <a:pt x="85" y="944"/>
                    <a:pt x="169" y="938"/>
                    <a:pt x="254" y="938"/>
                  </a:cubicBezTo>
                  <a:cubicBezTo>
                    <a:pt x="4798" y="938"/>
                    <a:pt x="9341" y="1899"/>
                    <a:pt x="12808" y="3822"/>
                  </a:cubicBezTo>
                  <a:cubicBezTo>
                    <a:pt x="19743" y="7667"/>
                    <a:pt x="19743" y="13903"/>
                    <a:pt x="12808" y="17748"/>
                  </a:cubicBezTo>
                  <a:cubicBezTo>
                    <a:pt x="9276" y="19707"/>
                    <a:pt x="4629" y="20662"/>
                    <a:pt x="0" y="20625"/>
                  </a:cubicBezTo>
                  <a:lnTo>
                    <a:pt x="0" y="21564"/>
                  </a:lnTo>
                  <a:cubicBezTo>
                    <a:pt x="5062" y="21600"/>
                    <a:pt x="10141" y="20553"/>
                    <a:pt x="14004" y="18411"/>
                  </a:cubicBezTo>
                  <a:cubicBezTo>
                    <a:pt x="21600" y="14199"/>
                    <a:pt x="21600" y="7371"/>
                    <a:pt x="14004" y="3159"/>
                  </a:cubicBezTo>
                  <a:cubicBezTo>
                    <a:pt x="10206" y="1053"/>
                    <a:pt x="5232" y="0"/>
                    <a:pt x="254" y="0"/>
                  </a:cubicBezTo>
                  <a:close/>
                </a:path>
              </a:pathLst>
            </a:custGeom>
            <a:solidFill>
              <a:srgbClr val="BFCAC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0064" y="0"/>
              <a:ext cx="1659002" cy="3352694"/>
            </a:xfrm>
            <a:custGeom>
              <a:avLst/>
              <a:gdLst/>
              <a:ahLst/>
              <a:cxnLst/>
              <a:rect l="l" t="t" r="r" b="b"/>
              <a:pathLst>
                <a:path w="21498" h="21600" extrusionOk="0">
                  <a:moveTo>
                    <a:pt x="0" y="0"/>
                  </a:moveTo>
                  <a:cubicBezTo>
                    <a:pt x="11833" y="56"/>
                    <a:pt x="21395" y="4814"/>
                    <a:pt x="21497" y="10697"/>
                  </a:cubicBezTo>
                  <a:cubicBezTo>
                    <a:pt x="21600" y="16652"/>
                    <a:pt x="11997" y="21527"/>
                    <a:pt x="20" y="21600"/>
                  </a:cubicBezTo>
                </a:path>
              </a:pathLst>
            </a:custGeom>
            <a:noFill/>
            <a:ln w="19050" cap="flat" cmpd="sng">
              <a:solidFill>
                <a:srgbClr val="A7A7A7"/>
              </a:solidFill>
              <a:prstDash val="dashDot"/>
              <a:miter lim="4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4"/>
          <p:cNvSpPr/>
          <p:nvPr/>
        </p:nvSpPr>
        <p:spPr>
          <a:xfrm>
            <a:off x="1273993" y="1845467"/>
            <a:ext cx="482597" cy="482596"/>
          </a:xfrm>
          <a:prstGeom prst="ellipse">
            <a:avLst/>
          </a:prstGeom>
          <a:solidFill>
            <a:srgbClr val="A7A6A8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 txBox="1"/>
          <p:nvPr/>
        </p:nvSpPr>
        <p:spPr>
          <a:xfrm>
            <a:off x="676935" y="2429595"/>
            <a:ext cx="2961140" cy="1571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2600"/>
              <a:buFont typeface="Avenir"/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endParaRPr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38;p4"/>
          <p:cNvSpPr txBox="1"/>
          <p:nvPr/>
        </p:nvSpPr>
        <p:spPr>
          <a:xfrm>
            <a:off x="6299724" y="1150670"/>
            <a:ext cx="933030" cy="1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Calibri"/>
              <a:buNone/>
            </a:pPr>
            <a:r>
              <a:rPr lang="en-US" sz="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TINYPPT designed template for presentation in PowerPoint</a:t>
            </a:r>
            <a:endParaRPr/>
          </a:p>
        </p:txBody>
      </p:sp>
      <p:sp>
        <p:nvSpPr>
          <p:cNvPr id="39" name="Google Shape;39;p4"/>
          <p:cNvSpPr txBox="1"/>
          <p:nvPr/>
        </p:nvSpPr>
        <p:spPr>
          <a:xfrm>
            <a:off x="6202633" y="845347"/>
            <a:ext cx="1127212" cy="459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venir"/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OPTION     </a:t>
            </a:r>
            <a:endParaRPr dirty="0"/>
          </a:p>
        </p:txBody>
      </p:sp>
      <p:sp>
        <p:nvSpPr>
          <p:cNvPr id="40" name="Google Shape;40;p4"/>
          <p:cNvSpPr txBox="1"/>
          <p:nvPr/>
        </p:nvSpPr>
        <p:spPr>
          <a:xfrm>
            <a:off x="6165024" y="709673"/>
            <a:ext cx="1202429" cy="294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INFOGRAPHIC     </a:t>
            </a:r>
            <a:endParaRPr dirty="0"/>
          </a:p>
        </p:txBody>
      </p:sp>
      <p:sp>
        <p:nvSpPr>
          <p:cNvPr id="44" name="Google Shape;44;p4"/>
          <p:cNvSpPr/>
          <p:nvPr/>
        </p:nvSpPr>
        <p:spPr>
          <a:xfrm>
            <a:off x="3582313" y="1073949"/>
            <a:ext cx="1034581" cy="51185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7147" y="0"/>
                </a:lnTo>
                <a:lnTo>
                  <a:pt x="21600" y="165"/>
                </a:lnTo>
              </a:path>
            </a:pathLst>
          </a:cu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5263377" y="736614"/>
            <a:ext cx="3388254" cy="716487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 rot="-5400000">
            <a:off x="4857226" y="563256"/>
            <a:ext cx="688393" cy="102592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 txBox="1"/>
          <p:nvPr/>
        </p:nvSpPr>
        <p:spPr>
          <a:xfrm>
            <a:off x="4962503" y="876490"/>
            <a:ext cx="442633" cy="6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 smtClean="0">
                <a:latin typeface="Impact"/>
                <a:ea typeface="Impact"/>
                <a:cs typeface="Impact"/>
                <a:sym typeface="Impact"/>
              </a:rPr>
              <a:t>1</a:t>
            </a:r>
            <a:endParaRPr dirty="0"/>
          </a:p>
        </p:txBody>
      </p:sp>
      <p:sp>
        <p:nvSpPr>
          <p:cNvPr id="49" name="Google Shape;49;p4"/>
          <p:cNvSpPr txBox="1"/>
          <p:nvPr/>
        </p:nvSpPr>
        <p:spPr>
          <a:xfrm>
            <a:off x="5570385" y="845347"/>
            <a:ext cx="2683604" cy="100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ctr">
              <a:buClr>
                <a:srgbClr val="FFFFFF"/>
              </a:buClr>
              <a:buSzPts val="2100"/>
            </a:pPr>
            <a:r>
              <a:rPr lang="en-US" sz="2400" dirty="0" smtClean="0"/>
              <a:t>Post partum blues</a:t>
            </a:r>
            <a:endParaRPr sz="2400" dirty="0"/>
          </a:p>
        </p:txBody>
      </p:sp>
      <p:grpSp>
        <p:nvGrpSpPr>
          <p:cNvPr id="51" name="Google Shape;51;p4"/>
          <p:cNvGrpSpPr/>
          <p:nvPr/>
        </p:nvGrpSpPr>
        <p:grpSpPr>
          <a:xfrm>
            <a:off x="3775188" y="3178240"/>
            <a:ext cx="221472" cy="221472"/>
            <a:chOff x="0" y="0"/>
            <a:chExt cx="221470" cy="221470"/>
          </a:xfrm>
          <a:solidFill>
            <a:schemeClr val="accent5">
              <a:lumMod val="75000"/>
            </a:schemeClr>
          </a:solidFill>
        </p:grpSpPr>
        <p:sp>
          <p:nvSpPr>
            <p:cNvPr id="52" name="Google Shape;52;p4"/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4" name="Google Shape;54;p4"/>
          <p:cNvCxnSpPr>
            <a:cxnSpLocks/>
          </p:cNvCxnSpPr>
          <p:nvPr/>
        </p:nvCxnSpPr>
        <p:spPr>
          <a:xfrm>
            <a:off x="4015718" y="2157412"/>
            <a:ext cx="765588" cy="15560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sp>
        <p:nvSpPr>
          <p:cNvPr id="55" name="Google Shape;55;p4"/>
          <p:cNvSpPr/>
          <p:nvPr/>
        </p:nvSpPr>
        <p:spPr>
          <a:xfrm>
            <a:off x="5276320" y="1836323"/>
            <a:ext cx="3375311" cy="717487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 rot="-5400000">
            <a:off x="4790048" y="1779365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 txBox="1"/>
          <p:nvPr/>
        </p:nvSpPr>
        <p:spPr>
          <a:xfrm>
            <a:off x="4915132" y="1973161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400" b="1" dirty="0" smtClean="0">
                <a:latin typeface="Impact" panose="020B0806030902050204" pitchFamily="34" charset="0"/>
              </a:rPr>
              <a:t>2</a:t>
            </a:r>
            <a:endParaRPr sz="2400" b="1" dirty="0">
              <a:latin typeface="Impact" panose="020B0806030902050204" pitchFamily="34" charset="0"/>
            </a:endParaRPr>
          </a:p>
        </p:txBody>
      </p:sp>
      <p:sp>
        <p:nvSpPr>
          <p:cNvPr id="60" name="Google Shape;60;p4"/>
          <p:cNvSpPr txBox="1"/>
          <p:nvPr/>
        </p:nvSpPr>
        <p:spPr>
          <a:xfrm>
            <a:off x="5570385" y="1884959"/>
            <a:ext cx="2641583" cy="40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ctr">
              <a:buClr>
                <a:srgbClr val="FFFFFF"/>
              </a:buClr>
              <a:buSzPts val="1200"/>
            </a:pPr>
            <a:r>
              <a:rPr lang="en-US" sz="2400" dirty="0" err="1" smtClean="0"/>
              <a:t>Depresi</a:t>
            </a:r>
            <a:r>
              <a:rPr lang="en-US" sz="2400" dirty="0" smtClean="0"/>
              <a:t> post partum</a:t>
            </a:r>
            <a:endParaRPr sz="2400" dirty="0"/>
          </a:p>
        </p:txBody>
      </p:sp>
      <p:sp>
        <p:nvSpPr>
          <p:cNvPr id="31" name="Google Shape;47;p4">
            <a:extLst>
              <a:ext uri="{FF2B5EF4-FFF2-40B4-BE49-F238E27FC236}">
                <a16:creationId xmlns:a16="http://schemas.microsoft.com/office/drawing/2014/main" xmlns="" id="{0D25A594-3663-4E7C-B855-0CD83E582DAF}"/>
              </a:ext>
            </a:extLst>
          </p:cNvPr>
          <p:cNvSpPr txBox="1"/>
          <p:nvPr/>
        </p:nvSpPr>
        <p:spPr>
          <a:xfrm>
            <a:off x="6695631" y="716228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dirty="0"/>
          </a:p>
        </p:txBody>
      </p:sp>
      <p:sp>
        <p:nvSpPr>
          <p:cNvPr id="50" name="Google Shape;55;p4">
            <a:extLst>
              <a:ext uri="{FF2B5EF4-FFF2-40B4-BE49-F238E27FC236}">
                <a16:creationId xmlns:a16="http://schemas.microsoft.com/office/drawing/2014/main" xmlns="" id="{4F1B6498-4103-4FBF-8AED-980D027CCCC7}"/>
              </a:ext>
            </a:extLst>
          </p:cNvPr>
          <p:cNvSpPr/>
          <p:nvPr/>
        </p:nvSpPr>
        <p:spPr>
          <a:xfrm>
            <a:off x="5234176" y="3011933"/>
            <a:ext cx="3600336" cy="764772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5;p4">
            <a:extLst>
              <a:ext uri="{FF2B5EF4-FFF2-40B4-BE49-F238E27FC236}">
                <a16:creationId xmlns:a16="http://schemas.microsoft.com/office/drawing/2014/main" xmlns="" id="{048758B3-F893-417D-9E9B-E120EBDBBF58}"/>
              </a:ext>
            </a:extLst>
          </p:cNvPr>
          <p:cNvSpPr/>
          <p:nvPr/>
        </p:nvSpPr>
        <p:spPr>
          <a:xfrm>
            <a:off x="5324059" y="4141170"/>
            <a:ext cx="3510453" cy="755742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7;p4">
            <a:extLst>
              <a:ext uri="{FF2B5EF4-FFF2-40B4-BE49-F238E27FC236}">
                <a16:creationId xmlns:a16="http://schemas.microsoft.com/office/drawing/2014/main" xmlns="" id="{F572E442-97E9-4658-A1D2-6C6C6B87E4B7}"/>
              </a:ext>
            </a:extLst>
          </p:cNvPr>
          <p:cNvSpPr txBox="1"/>
          <p:nvPr/>
        </p:nvSpPr>
        <p:spPr>
          <a:xfrm>
            <a:off x="5804333" y="252647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dirty="0"/>
          </a:p>
        </p:txBody>
      </p:sp>
      <p:sp>
        <p:nvSpPr>
          <p:cNvPr id="64" name="Google Shape;56;p4">
            <a:extLst>
              <a:ext uri="{FF2B5EF4-FFF2-40B4-BE49-F238E27FC236}">
                <a16:creationId xmlns:a16="http://schemas.microsoft.com/office/drawing/2014/main" xmlns="" id="{945798F2-E5F4-4A2C-9598-207DE1B780FD}"/>
              </a:ext>
            </a:extLst>
          </p:cNvPr>
          <p:cNvSpPr/>
          <p:nvPr/>
        </p:nvSpPr>
        <p:spPr>
          <a:xfrm rot="-5400000">
            <a:off x="4847307" y="2943094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56;p4">
            <a:extLst>
              <a:ext uri="{FF2B5EF4-FFF2-40B4-BE49-F238E27FC236}">
                <a16:creationId xmlns:a16="http://schemas.microsoft.com/office/drawing/2014/main" xmlns="" id="{7C318DCD-1085-46FC-BB02-DD3E6A14461F}"/>
              </a:ext>
            </a:extLst>
          </p:cNvPr>
          <p:cNvSpPr/>
          <p:nvPr/>
        </p:nvSpPr>
        <p:spPr>
          <a:xfrm rot="-5400000">
            <a:off x="4812490" y="4131901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57;p4">
            <a:extLst>
              <a:ext uri="{FF2B5EF4-FFF2-40B4-BE49-F238E27FC236}">
                <a16:creationId xmlns:a16="http://schemas.microsoft.com/office/drawing/2014/main" xmlns="" id="{6EFF65F9-669F-4357-9E5E-C9066B10DCCE}"/>
              </a:ext>
            </a:extLst>
          </p:cNvPr>
          <p:cNvSpPr txBox="1"/>
          <p:nvPr/>
        </p:nvSpPr>
        <p:spPr>
          <a:xfrm flipH="1">
            <a:off x="4795903" y="3106514"/>
            <a:ext cx="718951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400" b="1" dirty="0" smtClean="0"/>
              <a:t> 3</a:t>
            </a:r>
            <a:endParaRPr sz="2400" b="1" dirty="0"/>
          </a:p>
        </p:txBody>
      </p:sp>
      <p:sp>
        <p:nvSpPr>
          <p:cNvPr id="68" name="Google Shape;57;p4">
            <a:extLst>
              <a:ext uri="{FF2B5EF4-FFF2-40B4-BE49-F238E27FC236}">
                <a16:creationId xmlns:a16="http://schemas.microsoft.com/office/drawing/2014/main" xmlns="" id="{890B2429-5B1C-4D0E-9F6B-B9EDBCC7CCC9}"/>
              </a:ext>
            </a:extLst>
          </p:cNvPr>
          <p:cNvSpPr txBox="1"/>
          <p:nvPr/>
        </p:nvSpPr>
        <p:spPr>
          <a:xfrm>
            <a:off x="4909087" y="4276898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400" b="1" dirty="0" smtClean="0"/>
              <a:t>4</a:t>
            </a:r>
            <a:endParaRPr sz="2400" b="1" dirty="0"/>
          </a:p>
        </p:txBody>
      </p:sp>
      <p:cxnSp>
        <p:nvCxnSpPr>
          <p:cNvPr id="70" name="Google Shape;54;p4">
            <a:extLst>
              <a:ext uri="{FF2B5EF4-FFF2-40B4-BE49-F238E27FC236}">
                <a16:creationId xmlns:a16="http://schemas.microsoft.com/office/drawing/2014/main" xmlns="" id="{3ACDD558-5091-407F-BCFF-9EBE9AB02FB3}"/>
              </a:ext>
            </a:extLst>
          </p:cNvPr>
          <p:cNvCxnSpPr>
            <a:cxnSpLocks/>
          </p:cNvCxnSpPr>
          <p:nvPr/>
        </p:nvCxnSpPr>
        <p:spPr>
          <a:xfrm>
            <a:off x="4075232" y="3330959"/>
            <a:ext cx="679571" cy="5547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sp>
        <p:nvSpPr>
          <p:cNvPr id="71" name="Google Shape;44;p4">
            <a:extLst>
              <a:ext uri="{FF2B5EF4-FFF2-40B4-BE49-F238E27FC236}">
                <a16:creationId xmlns:a16="http://schemas.microsoft.com/office/drawing/2014/main" xmlns="" id="{689800EC-0173-459B-BBB2-7AE0AE22338B}"/>
              </a:ext>
            </a:extLst>
          </p:cNvPr>
          <p:cNvSpPr/>
          <p:nvPr/>
        </p:nvSpPr>
        <p:spPr>
          <a:xfrm flipV="1">
            <a:off x="3542801" y="4091306"/>
            <a:ext cx="1212002" cy="59013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7147" y="0"/>
                </a:lnTo>
                <a:lnTo>
                  <a:pt x="21600" y="165"/>
                </a:lnTo>
              </a:path>
            </a:pathLst>
          </a:cu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" name="Google Shape;41;p4">
            <a:extLst>
              <a:ext uri="{FF2B5EF4-FFF2-40B4-BE49-F238E27FC236}">
                <a16:creationId xmlns:a16="http://schemas.microsoft.com/office/drawing/2014/main" xmlns="" id="{7206A830-7202-4B0F-9B95-1C3AF68DEB73}"/>
              </a:ext>
            </a:extLst>
          </p:cNvPr>
          <p:cNvGrpSpPr/>
          <p:nvPr/>
        </p:nvGrpSpPr>
        <p:grpSpPr>
          <a:xfrm>
            <a:off x="3286397" y="1509116"/>
            <a:ext cx="221472" cy="221472"/>
            <a:chOff x="0" y="0"/>
            <a:chExt cx="221470" cy="221470"/>
          </a:xfrm>
          <a:solidFill>
            <a:schemeClr val="accent2"/>
          </a:solidFill>
        </p:grpSpPr>
        <p:sp>
          <p:nvSpPr>
            <p:cNvPr id="73" name="Google Shape;42;p4">
              <a:extLst>
                <a:ext uri="{FF2B5EF4-FFF2-40B4-BE49-F238E27FC236}">
                  <a16:creationId xmlns:a16="http://schemas.microsoft.com/office/drawing/2014/main" xmlns="" id="{A172D858-72DF-4CB2-B79F-4875AF33BC5C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43;p4">
              <a:extLst>
                <a:ext uri="{FF2B5EF4-FFF2-40B4-BE49-F238E27FC236}">
                  <a16:creationId xmlns:a16="http://schemas.microsoft.com/office/drawing/2014/main" xmlns="" id="{AA6D267B-FF6C-442C-84A8-BC07E6416DE1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41;p4">
            <a:extLst>
              <a:ext uri="{FF2B5EF4-FFF2-40B4-BE49-F238E27FC236}">
                <a16:creationId xmlns:a16="http://schemas.microsoft.com/office/drawing/2014/main" xmlns="" id="{FB6B3732-F952-4709-A161-F51665EDE892}"/>
              </a:ext>
            </a:extLst>
          </p:cNvPr>
          <p:cNvGrpSpPr/>
          <p:nvPr/>
        </p:nvGrpSpPr>
        <p:grpSpPr>
          <a:xfrm>
            <a:off x="3705034" y="2059980"/>
            <a:ext cx="221472" cy="221472"/>
            <a:chOff x="0" y="0"/>
            <a:chExt cx="221470" cy="221470"/>
          </a:xfrm>
          <a:solidFill>
            <a:schemeClr val="accent2"/>
          </a:solidFill>
        </p:grpSpPr>
        <p:sp>
          <p:nvSpPr>
            <p:cNvPr id="76" name="Google Shape;42;p4">
              <a:extLst>
                <a:ext uri="{FF2B5EF4-FFF2-40B4-BE49-F238E27FC236}">
                  <a16:creationId xmlns:a16="http://schemas.microsoft.com/office/drawing/2014/main" xmlns="" id="{F1EC71D9-BE23-4E43-9F17-17491BA4A822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43;p4">
              <a:extLst>
                <a:ext uri="{FF2B5EF4-FFF2-40B4-BE49-F238E27FC236}">
                  <a16:creationId xmlns:a16="http://schemas.microsoft.com/office/drawing/2014/main" xmlns="" id="{5DE82530-D98F-46E7-8B8D-FA1B457AC928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" name="Google Shape;41;p4">
            <a:extLst>
              <a:ext uri="{FF2B5EF4-FFF2-40B4-BE49-F238E27FC236}">
                <a16:creationId xmlns:a16="http://schemas.microsoft.com/office/drawing/2014/main" xmlns="" id="{5829E802-0406-45FB-B733-BC21991AE02A}"/>
              </a:ext>
            </a:extLst>
          </p:cNvPr>
          <p:cNvGrpSpPr/>
          <p:nvPr/>
        </p:nvGrpSpPr>
        <p:grpSpPr>
          <a:xfrm>
            <a:off x="3388517" y="3911607"/>
            <a:ext cx="221472" cy="221472"/>
            <a:chOff x="0" y="0"/>
            <a:chExt cx="221470" cy="221470"/>
          </a:xfrm>
          <a:solidFill>
            <a:schemeClr val="accent3">
              <a:lumMod val="75000"/>
            </a:schemeClr>
          </a:solidFill>
        </p:grpSpPr>
        <p:sp>
          <p:nvSpPr>
            <p:cNvPr id="79" name="Google Shape;42;p4">
              <a:extLst>
                <a:ext uri="{FF2B5EF4-FFF2-40B4-BE49-F238E27FC236}">
                  <a16:creationId xmlns:a16="http://schemas.microsoft.com/office/drawing/2014/main" xmlns="" id="{A2A74170-96CE-43D7-97EC-3AB87A6153F2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43;p4">
              <a:extLst>
                <a:ext uri="{FF2B5EF4-FFF2-40B4-BE49-F238E27FC236}">
                  <a16:creationId xmlns:a16="http://schemas.microsoft.com/office/drawing/2014/main" xmlns="" id="{5F6690C2-D06A-4BBE-B1BB-0A5262FFF971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60;p4">
            <a:extLst>
              <a:ext uri="{FF2B5EF4-FFF2-40B4-BE49-F238E27FC236}">
                <a16:creationId xmlns:a16="http://schemas.microsoft.com/office/drawing/2014/main" xmlns="" id="{95CCB29C-71E5-4A19-B125-9F6DDA4AC07D}"/>
              </a:ext>
            </a:extLst>
          </p:cNvPr>
          <p:cNvSpPr txBox="1"/>
          <p:nvPr/>
        </p:nvSpPr>
        <p:spPr>
          <a:xfrm>
            <a:off x="5521094" y="3050484"/>
            <a:ext cx="2732895" cy="7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ctr">
              <a:buClr>
                <a:srgbClr val="FFFFFF"/>
              </a:buClr>
              <a:buSzPts val="1200"/>
            </a:pPr>
            <a:r>
              <a:rPr lang="en-US" sz="2400" dirty="0" smtClean="0"/>
              <a:t>Post partum </a:t>
            </a:r>
            <a:r>
              <a:rPr lang="en-US" sz="2400" dirty="0" err="1" smtClean="0"/>
              <a:t>psikosis</a:t>
            </a:r>
            <a:endParaRPr sz="2400" dirty="0"/>
          </a:p>
        </p:txBody>
      </p:sp>
      <p:sp>
        <p:nvSpPr>
          <p:cNvPr id="83" name="Google Shape;60;p4">
            <a:extLst>
              <a:ext uri="{FF2B5EF4-FFF2-40B4-BE49-F238E27FC236}">
                <a16:creationId xmlns:a16="http://schemas.microsoft.com/office/drawing/2014/main" xmlns="" id="{FC289701-86B0-4A92-B29D-CEFA797140A4}"/>
              </a:ext>
            </a:extLst>
          </p:cNvPr>
          <p:cNvSpPr txBox="1"/>
          <p:nvPr/>
        </p:nvSpPr>
        <p:spPr>
          <a:xfrm>
            <a:off x="5432681" y="4229321"/>
            <a:ext cx="3036070" cy="47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ctr">
              <a:buClr>
                <a:srgbClr val="FFFFFF"/>
              </a:buClr>
              <a:buSzPts val="1200"/>
            </a:pPr>
            <a:r>
              <a:rPr lang="en-US" sz="2400" dirty="0" err="1"/>
              <a:t>G</a:t>
            </a:r>
            <a:r>
              <a:rPr lang="en-US" sz="2400" dirty="0" err="1" smtClean="0"/>
              <a:t>reafing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17955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3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3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8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3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5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5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50"/>
                            </p:stCondLst>
                            <p:childTnLst>
                              <p:par>
                                <p:cTn id="9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5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50"/>
                            </p:stCondLst>
                            <p:childTnLst>
                              <p:par>
                                <p:cTn id="10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50"/>
                            </p:stCondLst>
                            <p:childTnLst>
                              <p:par>
                                <p:cTn id="1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5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85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8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5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2060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partum blues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96948" y="1899138"/>
            <a:ext cx="11802794" cy="4825219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keadaan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dimana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ibu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merasa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sedih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berkaitan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bayinya</a:t>
            </a:r>
            <a:r>
              <a:rPr lang="en-US" dirty="0" smtClean="0">
                <a:solidFill>
                  <a:schemeClr val="bg1"/>
                </a:solidFill>
              </a:rPr>
              <a:t> ( baby blues ), </a:t>
            </a:r>
            <a:r>
              <a:rPr lang="en-US" dirty="0" err="1" smtClean="0">
                <a:solidFill>
                  <a:schemeClr val="bg1"/>
                </a:solidFill>
              </a:rPr>
              <a:t>penyebabnya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perubahan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perasaan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hamil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perubahan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fisik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emosional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Gejala</a:t>
            </a:r>
            <a:r>
              <a:rPr lang="en-US" dirty="0" smtClean="0">
                <a:solidFill>
                  <a:schemeClr val="bg1"/>
                </a:solidFill>
              </a:rPr>
              <a:t> : </a:t>
            </a:r>
            <a:r>
              <a:rPr lang="en-US" dirty="0" err="1" smtClean="0">
                <a:solidFill>
                  <a:schemeClr val="bg1"/>
                </a:solidFill>
              </a:rPr>
              <a:t>menangis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perubahan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perasaan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cemas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kesepian,khawatir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bayinya,kurang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pd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penurunan</a:t>
            </a:r>
            <a:r>
              <a:rPr lang="en-US" dirty="0" smtClean="0">
                <a:solidFill>
                  <a:schemeClr val="bg1"/>
                </a:solidFill>
              </a:rPr>
              <a:t> libido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Penanganan</a:t>
            </a:r>
            <a:r>
              <a:rPr lang="en-US" dirty="0" smtClean="0">
                <a:solidFill>
                  <a:schemeClr val="bg1"/>
                </a:solidFill>
              </a:rPr>
              <a:t> :</a:t>
            </a: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Minta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bantuan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suami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keluarga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Beritahu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suami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tentang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dirasakan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Buang</a:t>
            </a:r>
            <a:r>
              <a:rPr lang="en-US" dirty="0" smtClean="0">
                <a:solidFill>
                  <a:schemeClr val="bg1"/>
                </a:solidFill>
              </a:rPr>
              <a:t> rasa </a:t>
            </a:r>
            <a:r>
              <a:rPr lang="en-US" dirty="0" err="1" smtClean="0">
                <a:solidFill>
                  <a:schemeClr val="bg1"/>
                </a:solidFill>
              </a:rPr>
              <a:t>cemas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Healing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2" descr="Hasil gambar untuk gambar post partum blu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378" y="3390315"/>
            <a:ext cx="4794364" cy="316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18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393895"/>
            <a:ext cx="10939975" cy="1581649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err="1" smtClean="0"/>
              <a:t>Depresi</a:t>
            </a:r>
            <a:r>
              <a:rPr lang="en-US" dirty="0" smtClean="0"/>
              <a:t> post partum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92370" y="2785403"/>
            <a:ext cx="10939975" cy="3259015"/>
          </a:xfrm>
          <a:pattFill prst="pct5">
            <a:fgClr>
              <a:srgbClr val="A7A6A8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persalinan</a:t>
            </a:r>
            <a:endParaRPr lang="en-US" dirty="0" smtClean="0"/>
          </a:p>
          <a:p>
            <a:r>
              <a:rPr lang="en-US" dirty="0" err="1" smtClean="0"/>
              <a:t>Insidennya</a:t>
            </a:r>
            <a:r>
              <a:rPr lang="en-US" dirty="0" smtClean="0"/>
              <a:t> 10-15 %</a:t>
            </a:r>
          </a:p>
          <a:p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maternity blues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sindrom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2" name="Picture 4" descr="Hasil gambar untuk gambar depresi post partum blu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644" y="2457157"/>
            <a:ext cx="3642701" cy="358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1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>
              <a:lumMod val="75000"/>
            </a:schemeClr>
          </a:fgClr>
          <a:bgClr>
            <a:schemeClr val="accent1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Intervensi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depresi</a:t>
            </a:r>
            <a:r>
              <a:rPr lang="en-US" dirty="0" smtClean="0">
                <a:solidFill>
                  <a:schemeClr val="bg1"/>
                </a:solidFill>
              </a:rPr>
              <a:t> post partum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3024554"/>
            <a:ext cx="10363825" cy="2766645"/>
          </a:xfrm>
          <a:solidFill>
            <a:schemeClr val="tx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Pelajari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sendiri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Makan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tidur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cukup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Olah</a:t>
            </a:r>
            <a:r>
              <a:rPr lang="en-US" dirty="0" smtClean="0">
                <a:solidFill>
                  <a:schemeClr val="bg1"/>
                </a:solidFill>
              </a:rPr>
              <a:t> raga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Dukungan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keluarga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Dukungan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emosional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ihklas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urved Right Arrow 3"/>
          <p:cNvSpPr/>
          <p:nvPr/>
        </p:nvSpPr>
        <p:spPr>
          <a:xfrm>
            <a:off x="2011680" y="1561514"/>
            <a:ext cx="492369" cy="14630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7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4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Post partum </a:t>
            </a:r>
            <a:r>
              <a:rPr lang="en-US" dirty="0" err="1" smtClean="0"/>
              <a:t>psikosis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198816"/>
            <a:ext cx="10363826" cy="3424107"/>
          </a:xfrm>
          <a:solidFill>
            <a:schemeClr val="accent5">
              <a:lumMod val="75000"/>
            </a:schemeClr>
          </a:solidFill>
          <a:ln>
            <a:solidFill>
              <a:srgbClr val="92D050"/>
            </a:solidFill>
          </a:ln>
        </p:spPr>
        <p:txBody>
          <a:bodyPr/>
          <a:lstStyle/>
          <a:p>
            <a:r>
              <a:rPr lang="en-US" dirty="0" err="1" smtClean="0"/>
              <a:t>Insiden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1-2b per 1000 </a:t>
            </a:r>
            <a:r>
              <a:rPr lang="en-US" dirty="0" err="1" smtClean="0"/>
              <a:t>kelahiran</a:t>
            </a:r>
            <a:endParaRPr lang="en-US" dirty="0" smtClean="0"/>
          </a:p>
          <a:p>
            <a:r>
              <a:rPr lang="en-US" dirty="0" err="1" smtClean="0"/>
              <a:t>Gejala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4-6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Pp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Gejala</a:t>
            </a:r>
            <a:r>
              <a:rPr lang="en-US" dirty="0" smtClean="0"/>
              <a:t> :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, </a:t>
            </a:r>
            <a:r>
              <a:rPr lang="en-US" dirty="0" err="1" smtClean="0"/>
              <a:t>sedih</a:t>
            </a:r>
            <a:r>
              <a:rPr lang="en-US" dirty="0" smtClean="0"/>
              <a:t>, </a:t>
            </a:r>
            <a:r>
              <a:rPr lang="en-US" dirty="0" err="1" smtClean="0"/>
              <a:t>khawatir</a:t>
            </a:r>
            <a:r>
              <a:rPr lang="en-US" dirty="0" smtClean="0"/>
              <a:t>,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pd</a:t>
            </a:r>
            <a:r>
              <a:rPr lang="en-US" dirty="0" smtClean="0"/>
              <a:t>,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tersinggung</a:t>
            </a:r>
            <a:r>
              <a:rPr lang="en-US" dirty="0" smtClean="0"/>
              <a:t>, </a:t>
            </a:r>
            <a:r>
              <a:rPr lang="en-US" dirty="0" err="1" smtClean="0"/>
              <a:t>hilang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, </a:t>
            </a:r>
            <a:r>
              <a:rPr lang="en-US" dirty="0" err="1" smtClean="0"/>
              <a:t>menangis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, sensitive,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sabar</a:t>
            </a:r>
            <a:r>
              <a:rPr lang="en-US" dirty="0" smtClean="0"/>
              <a:t>,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bayinya</a:t>
            </a:r>
            <a:r>
              <a:rPr lang="en-US" dirty="0" smtClean="0"/>
              <a:t>,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kelelahan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2" descr="https://www.ibualam.com/foto_berita/51Postpartum-Blues-11.jpg"/>
          <p:cNvSpPr>
            <a:spLocks noChangeAspect="1" noChangeArrowheads="1"/>
          </p:cNvSpPr>
          <p:nvPr/>
        </p:nvSpPr>
        <p:spPr bwMode="auto">
          <a:xfrm>
            <a:off x="156201" y="-304801"/>
            <a:ext cx="1631320" cy="163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Psikosis Postpartum, Gangguan Kejiwaan Usai Melahirkan yang Jangan Dianggap  Sepele! | Or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052" y="4453358"/>
            <a:ext cx="3782722" cy="240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5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pct80">
            <a:fgClr>
              <a:schemeClr val="accent4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bidan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attFill prst="pct80">
            <a:fgClr>
              <a:schemeClr val="accent4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Inisiasi</a:t>
            </a:r>
            <a:r>
              <a:rPr lang="en-US" dirty="0" smtClean="0"/>
              <a:t> </a:t>
            </a:r>
            <a:r>
              <a:rPr lang="en-US" dirty="0" err="1" smtClean="0"/>
              <a:t>menyusu</a:t>
            </a:r>
            <a:r>
              <a:rPr lang="en-US" dirty="0" smtClean="0"/>
              <a:t> </a:t>
            </a:r>
            <a:r>
              <a:rPr lang="en-US" dirty="0" err="1" smtClean="0"/>
              <a:t>dini</a:t>
            </a:r>
            <a:r>
              <a:rPr lang="en-US" dirty="0" smtClean="0"/>
              <a:t> (</a:t>
            </a:r>
            <a:r>
              <a:rPr lang="en-US" dirty="0" err="1" smtClean="0"/>
              <a:t>imd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, </a:t>
            </a:r>
            <a:r>
              <a:rPr lang="en-US" dirty="0" err="1" smtClean="0"/>
              <a:t>suami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Simpati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Menganjurkan</a:t>
            </a:r>
            <a:r>
              <a:rPr lang="en-US" dirty="0" smtClean="0"/>
              <a:t> agar </a:t>
            </a:r>
            <a:r>
              <a:rPr lang="en-US" dirty="0" err="1" smtClean="0"/>
              <a:t>istirahat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bergizi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9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err="1" smtClean="0"/>
              <a:t>greafing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5" cy="4348033"/>
          </a:xfr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bg1">
                  <a:shade val="64000"/>
                  <a:lumMod val="88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 err="1" smtClean="0"/>
              <a:t>Reaksi</a:t>
            </a:r>
            <a:r>
              <a:rPr lang="en-US" dirty="0" smtClean="0"/>
              <a:t> normal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/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dicintai</a:t>
            </a:r>
            <a:r>
              <a:rPr lang="en-US" dirty="0" smtClean="0"/>
              <a:t> (</a:t>
            </a:r>
            <a:r>
              <a:rPr lang="en-US" dirty="0" err="1" smtClean="0"/>
              <a:t>davies</a:t>
            </a:r>
            <a:r>
              <a:rPr lang="en-US" dirty="0" smtClean="0"/>
              <a:t>, 1998)</a:t>
            </a:r>
          </a:p>
          <a:p>
            <a:r>
              <a:rPr lang="en-US" dirty="0" smtClean="0"/>
              <a:t>Potter </a:t>
            </a:r>
            <a:r>
              <a:rPr lang="en-US" dirty="0" err="1" smtClean="0"/>
              <a:t>perry</a:t>
            </a:r>
            <a:r>
              <a:rPr lang="en-US" dirty="0" smtClean="0"/>
              <a:t> (1991)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, orang yang </a:t>
            </a:r>
            <a:r>
              <a:rPr lang="en-US" dirty="0" err="1" smtClean="0"/>
              <a:t>dekat</a:t>
            </a:r>
            <a:r>
              <a:rPr lang="en-US" dirty="0" smtClean="0"/>
              <a:t>,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tubuhnya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emosinya</a:t>
            </a:r>
            <a:r>
              <a:rPr lang="en-US" dirty="0" smtClean="0"/>
              <a:t> yang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menghilang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936" y="4048124"/>
            <a:ext cx="4419601" cy="26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36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60000"/>
                <a:lumOff val="4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lgGrid">
            <a:fgClr>
              <a:schemeClr val="accent4">
                <a:lumMod val="75000"/>
              </a:schemeClr>
            </a:fgClr>
            <a:bgClr>
              <a:schemeClr val="tx1">
                <a:lumMod val="65000"/>
                <a:lumOff val="35000"/>
              </a:schemeClr>
            </a:bgClr>
          </a:patt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Asuhan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kedukaan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kehilangan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attFill prst="dkVert">
            <a:fgClr>
              <a:schemeClr val="accent4">
                <a:lumMod val="75000"/>
              </a:schemeClr>
            </a:fgClr>
            <a:bgClr>
              <a:schemeClr val="tx1">
                <a:lumMod val="65000"/>
                <a:lumOff val="35000"/>
              </a:schemeClr>
            </a:bgClr>
          </a:patt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Sebaiknya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dirty="0" err="1" smtClean="0">
                <a:solidFill>
                  <a:schemeClr val="bg1"/>
                </a:solidFill>
              </a:rPr>
              <a:t>memberitahukan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langsung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</a:t>
            </a:r>
            <a:r>
              <a:rPr lang="en-US" dirty="0" smtClean="0">
                <a:solidFill>
                  <a:schemeClr val="bg1"/>
                </a:solidFill>
              </a:rPr>
              <a:t> diagnose </a:t>
            </a:r>
            <a:r>
              <a:rPr lang="en-US" dirty="0" err="1" smtClean="0">
                <a:solidFill>
                  <a:schemeClr val="bg1"/>
                </a:solidFill>
              </a:rPr>
              <a:t>baik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kematian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kecacatan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Shock </a:t>
            </a:r>
            <a:r>
              <a:rPr lang="en-US" dirty="0" err="1" smtClean="0">
                <a:solidFill>
                  <a:schemeClr val="bg1"/>
                </a:solidFill>
              </a:rPr>
              <a:t>karena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buruk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Mengulang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beberapa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kesempatan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sebelum</a:t>
            </a:r>
            <a:r>
              <a:rPr lang="en-US" dirty="0" smtClean="0">
                <a:solidFill>
                  <a:schemeClr val="bg1"/>
                </a:solidFill>
              </a:rPr>
              <a:t> orang </a:t>
            </a:r>
            <a:r>
              <a:rPr lang="en-US" dirty="0" err="1" smtClean="0">
                <a:solidFill>
                  <a:schemeClr val="bg1"/>
                </a:solidFill>
              </a:rPr>
              <a:t>tua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mampu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menerima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duka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Mendampingi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keluarga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memberikan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sentuhan</a:t>
            </a:r>
            <a:r>
              <a:rPr lang="en-US" dirty="0" smtClean="0">
                <a:solidFill>
                  <a:schemeClr val="bg1"/>
                </a:solidFill>
              </a:rPr>
              <a:t> / rasa </a:t>
            </a:r>
            <a:r>
              <a:rPr lang="en-US" dirty="0" err="1" smtClean="0">
                <a:solidFill>
                  <a:schemeClr val="bg1"/>
                </a:solidFill>
              </a:rPr>
              <a:t>empati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memberikan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perhatian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32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accent3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pct20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r>
              <a:rPr lang="en-US" dirty="0" smtClean="0"/>
              <a:t>PSIKOLOGI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attFill prst="pct75">
            <a:fgClr>
              <a:schemeClr val="accent3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 err="1"/>
              <a:t>Psikologi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proses mental </a:t>
            </a:r>
            <a:r>
              <a:rPr lang="en-US" dirty="0" err="1"/>
              <a:t>organisme</a:t>
            </a:r>
            <a:r>
              <a:rPr lang="en-US" dirty="0"/>
              <a:t>. </a:t>
            </a:r>
            <a:r>
              <a:rPr lang="en-US" dirty="0" err="1"/>
              <a:t>Tiga</a:t>
            </a:r>
            <a:r>
              <a:rPr lang="en-US" dirty="0"/>
              <a:t> idea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: </a:t>
            </a:r>
            <a:r>
              <a:rPr lang="en-US" dirty="0" err="1"/>
              <a:t>saintifik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proses mental (Freud, 2006). </a:t>
            </a:r>
            <a:endParaRPr lang="en-US" dirty="0" smtClean="0"/>
          </a:p>
          <a:p>
            <a:r>
              <a:rPr lang="en-US" dirty="0" err="1"/>
              <a:t>Adaptasi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kehidupannya</a:t>
            </a:r>
            <a:r>
              <a:rPr lang="en-US" dirty="0" smtClean="0"/>
              <a:t> </a:t>
            </a:r>
            <a:r>
              <a:rPr lang="en-US" dirty="0" err="1" smtClean="0"/>
              <a:t>masing</a:t>
            </a:r>
            <a:r>
              <a:rPr lang="en-US" dirty="0" smtClean="0"/>
              <a:t> </a:t>
            </a:r>
            <a:r>
              <a:rPr lang="en-US" dirty="0" err="1" smtClean="0"/>
              <a:t>masing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di </a:t>
            </a:r>
            <a:r>
              <a:rPr lang="en-US" dirty="0" err="1"/>
              <a:t>buktikan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/>
              <a:t>bersosialisasi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emosional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sekitarnya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nyaman</a:t>
            </a:r>
            <a:r>
              <a:rPr lang="en-US" dirty="0"/>
              <a:t> (</a:t>
            </a:r>
            <a:r>
              <a:rPr lang="en-US" dirty="0" err="1"/>
              <a:t>Mustika</a:t>
            </a:r>
            <a:r>
              <a:rPr lang="en-US" dirty="0"/>
              <a:t>, 2007)</a:t>
            </a:r>
          </a:p>
        </p:txBody>
      </p:sp>
    </p:spTree>
    <p:extLst>
      <p:ext uri="{BB962C8B-B14F-4D97-AF65-F5344CB8AC3E}">
        <p14:creationId xmlns:p14="http://schemas.microsoft.com/office/powerpoint/2010/main" val="1717521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75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wdDnDiag">
            <a:fgClr>
              <a:schemeClr val="accent4">
                <a:lumMod val="75000"/>
              </a:schemeClr>
            </a:fgClr>
            <a:bgClr>
              <a:schemeClr val="bg2">
                <a:lumMod val="50000"/>
              </a:schemeClr>
            </a:bgClr>
          </a:pattFill>
        </p:spPr>
        <p:txBody>
          <a:bodyPr/>
          <a:lstStyle/>
          <a:p>
            <a:r>
              <a:rPr lang="en-US" dirty="0" err="1" smtClean="0"/>
              <a:t>Adaptasi</a:t>
            </a:r>
            <a:r>
              <a:rPr lang="en-US" dirty="0" smtClean="0"/>
              <a:t> </a:t>
            </a:r>
            <a:r>
              <a:rPr lang="en-US" dirty="0" err="1" smtClean="0"/>
              <a:t>psikologis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menopause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71525" y="2367092"/>
            <a:ext cx="10506075" cy="4633783"/>
          </a:xfrm>
          <a:pattFill prst="pct5">
            <a:fgClr>
              <a:schemeClr val="accent4">
                <a:lumMod val="75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/>
          <a:lstStyle/>
          <a:p>
            <a:r>
              <a:rPr lang="en-US" dirty="0" err="1" smtClean="0"/>
              <a:t>Munculnya</a:t>
            </a:r>
            <a:r>
              <a:rPr lang="en-US" dirty="0" smtClean="0"/>
              <a:t> </a:t>
            </a:r>
            <a:r>
              <a:rPr lang="en-US" dirty="0" err="1" smtClean="0"/>
              <a:t>simpton</a:t>
            </a:r>
            <a:r>
              <a:rPr lang="en-US" dirty="0" smtClean="0"/>
              <a:t>-symptom </a:t>
            </a:r>
            <a:r>
              <a:rPr lang="en-US" dirty="0" err="1" smtClean="0"/>
              <a:t>psikologis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hormone estrogen</a:t>
            </a:r>
          </a:p>
          <a:p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wanita</a:t>
            </a:r>
            <a:r>
              <a:rPr lang="en-US" dirty="0" smtClean="0"/>
              <a:t> </a:t>
            </a:r>
            <a:r>
              <a:rPr lang="en-US" dirty="0" err="1" smtClean="0"/>
              <a:t>mengalamimenimbulkan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r>
              <a:rPr lang="en-US" dirty="0" err="1" smtClean="0"/>
              <a:t>Kartono</a:t>
            </a:r>
            <a:r>
              <a:rPr lang="en-US" dirty="0" smtClean="0"/>
              <a:t> (1992)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kurniati</a:t>
            </a:r>
            <a:r>
              <a:rPr lang="en-US" dirty="0" smtClean="0"/>
              <a:t>(2009)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psikologis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yang </a:t>
            </a:r>
            <a:r>
              <a:rPr lang="en-US" dirty="0" err="1" smtClean="0"/>
              <a:t>dimanifestasikan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symptom </a:t>
            </a:r>
            <a:r>
              <a:rPr lang="en-US" dirty="0" err="1" smtClean="0"/>
              <a:t>psikologis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: </a:t>
            </a:r>
            <a:r>
              <a:rPr lang="en-US" dirty="0" err="1" smtClean="0"/>
              <a:t>depresi</a:t>
            </a:r>
            <a:r>
              <a:rPr lang="en-US" dirty="0" smtClean="0"/>
              <a:t>,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tersinggung</a:t>
            </a:r>
            <a:r>
              <a:rPr lang="en-US" dirty="0" smtClean="0"/>
              <a:t>,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marah</a:t>
            </a:r>
            <a:r>
              <a:rPr lang="en-US" dirty="0" smtClean="0"/>
              <a:t>, </a:t>
            </a:r>
            <a:r>
              <a:rPr lang="en-US" dirty="0" err="1" smtClean="0"/>
              <a:t>cemas</a:t>
            </a:r>
            <a:r>
              <a:rPr lang="en-US" dirty="0" smtClean="0"/>
              <a:t>, </a:t>
            </a:r>
            <a:r>
              <a:rPr lang="en-US" dirty="0" err="1" smtClean="0"/>
              <a:t>hilangnya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dibanggakan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912" y="4919661"/>
            <a:ext cx="2619375" cy="193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755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7030A0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dkVert">
            <a:fgClr>
              <a:schemeClr val="accent4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</p:spPr>
        <p:txBody>
          <a:bodyPr/>
          <a:lstStyle/>
          <a:p>
            <a:r>
              <a:rPr lang="en-US" dirty="0" err="1" smtClean="0"/>
              <a:t>Pencegahan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psikoterapi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menopause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pattFill prst="dkVert">
            <a:fgClr>
              <a:schemeClr val="accent4">
                <a:lumMod val="75000"/>
              </a:schemeClr>
            </a:fgClr>
            <a:bgClr>
              <a:schemeClr val="accent6">
                <a:lumMod val="75000"/>
              </a:schemeClr>
            </a:bgClr>
          </a:pattFill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Terapi</a:t>
            </a:r>
            <a:r>
              <a:rPr lang="en-US" dirty="0" smtClean="0">
                <a:solidFill>
                  <a:schemeClr val="bg1"/>
                </a:solidFill>
              </a:rPr>
              <a:t> hormonal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Mampu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mengendalikan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diri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Rela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melakukanpengorbanan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filantropis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rajin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beribadah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idup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religious, </a:t>
            </a:r>
            <a:r>
              <a:rPr lang="en-US" dirty="0" err="1" smtClean="0">
                <a:solidFill>
                  <a:schemeClr val="bg1"/>
                </a:solidFill>
              </a:rPr>
              <a:t>meninggalkan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sejuta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kenangan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duniawi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Memanfaatkan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dunia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erotisnya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Mempercepat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kepercayaan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diri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Berusaha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resignasi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sumeleh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sumarah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tawakal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Harus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menerima</a:t>
            </a:r>
            <a:r>
              <a:rPr lang="en-US" dirty="0" smtClean="0">
                <a:solidFill>
                  <a:schemeClr val="bg1"/>
                </a:solidFill>
              </a:rPr>
              <a:t> status quo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Konseling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tentang</a:t>
            </a:r>
            <a:r>
              <a:rPr lang="en-US" dirty="0" smtClean="0">
                <a:solidFill>
                  <a:schemeClr val="bg1"/>
                </a:solidFill>
              </a:rPr>
              <a:t> menopause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3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attFill prst="pct5">
            <a:fgClr>
              <a:schemeClr val="accent5">
                <a:lumMod val="60000"/>
                <a:lumOff val="40000"/>
              </a:schemeClr>
            </a:fgClr>
            <a:bgClr>
              <a:schemeClr val="accent5">
                <a:lumMod val="60000"/>
                <a:lumOff val="40000"/>
              </a:schemeClr>
            </a:bgClr>
          </a:pattFill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775" y="2214694"/>
            <a:ext cx="10363826" cy="4448174"/>
          </a:xfrm>
          <a:pattFill prst="pct8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Jalan-jalan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cappadocia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membeli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cukur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bahagia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punyalah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bersyukur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075" y="2214694"/>
            <a:ext cx="3819526" cy="444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5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9">
            <a:extLst>
              <a:ext uri="{FF2B5EF4-FFF2-40B4-BE49-F238E27FC236}">
                <a16:creationId xmlns:a16="http://schemas.microsoft.com/office/drawing/2014/main" xmlns="" id="{AECEDA85-30FF-4EF8-952C-E2276E2E3793}"/>
              </a:ext>
            </a:extLst>
          </p:cNvPr>
          <p:cNvPicPr>
            <a:picLocks noGr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40" y="0"/>
            <a:ext cx="11738919" cy="667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44B1AEF-28D1-455B-BAA9-69D251DA98E6}"/>
              </a:ext>
            </a:extLst>
          </p:cNvPr>
          <p:cNvSpPr/>
          <p:nvPr/>
        </p:nvSpPr>
        <p:spPr>
          <a:xfrm>
            <a:off x="6096000" y="5388429"/>
            <a:ext cx="5725886" cy="12409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Terima</a:t>
            </a:r>
            <a:r>
              <a:rPr lang="en-US" sz="4000" dirty="0"/>
              <a:t> </a:t>
            </a:r>
            <a:r>
              <a:rPr lang="en-US" sz="4000" dirty="0" err="1"/>
              <a:t>kasih</a:t>
            </a:r>
            <a:r>
              <a:rPr lang="en-US" sz="4000" dirty="0"/>
              <a:t> 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12509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60000"/>
                <a:lumOff val="4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7"/>
          <p:cNvGrpSpPr/>
          <p:nvPr/>
        </p:nvGrpSpPr>
        <p:grpSpPr>
          <a:xfrm>
            <a:off x="541441" y="-2302823"/>
            <a:ext cx="2729132" cy="7290042"/>
            <a:chOff x="1173518" y="-2329984"/>
            <a:chExt cx="2729132" cy="7290042"/>
          </a:xfrm>
          <a:solidFill>
            <a:srgbClr val="FFFF00"/>
          </a:solidFill>
        </p:grpSpPr>
        <p:sp>
          <p:nvSpPr>
            <p:cNvPr id="24" name="Google Shape;24;p7"/>
            <p:cNvSpPr/>
            <p:nvPr/>
          </p:nvSpPr>
          <p:spPr>
            <a:xfrm>
              <a:off x="1173518" y="2230926"/>
              <a:ext cx="2729132" cy="2729132"/>
            </a:xfrm>
            <a:prstGeom prst="ellipse">
              <a:avLst/>
            </a:prstGeom>
            <a:grpFill/>
            <a:ln w="762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04800" dist="38100" dir="2700000" sx="103000" sy="103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" name="Google Shape;25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91461" y="1548953"/>
              <a:ext cx="748687" cy="851449"/>
            </a:xfrm>
            <a:prstGeom prst="rect">
              <a:avLst/>
            </a:prstGeom>
            <a:grpFill/>
            <a:ln>
              <a:noFill/>
            </a:ln>
          </p:spPr>
        </p:pic>
        <p:cxnSp>
          <p:nvCxnSpPr>
            <p:cNvPr id="26" name="Google Shape;26;p7"/>
            <p:cNvCxnSpPr/>
            <p:nvPr/>
          </p:nvCxnSpPr>
          <p:spPr>
            <a:xfrm>
              <a:off x="2556636" y="-2329984"/>
              <a:ext cx="0" cy="3921468"/>
            </a:xfrm>
            <a:prstGeom prst="straightConnector1">
              <a:avLst/>
            </a:prstGeom>
            <a:grpFill/>
            <a:ln w="2857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27;p7"/>
          <p:cNvSpPr/>
          <p:nvPr/>
        </p:nvSpPr>
        <p:spPr>
          <a:xfrm>
            <a:off x="632277" y="3211997"/>
            <a:ext cx="2325343" cy="2020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800" dirty="0" smtClean="0">
                <a:latin typeface="Avenir"/>
                <a:ea typeface="Avenir"/>
                <a:cs typeface="Avenir"/>
                <a:sym typeface="Avenir"/>
              </a:rPr>
              <a:t>REMAJA</a:t>
            </a:r>
            <a:endParaRPr lang="en-US" sz="2800" dirty="0"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1" name="Google Shape;31;p7"/>
          <p:cNvGrpSpPr/>
          <p:nvPr/>
        </p:nvGrpSpPr>
        <p:grpSpPr>
          <a:xfrm>
            <a:off x="3549257" y="-2785140"/>
            <a:ext cx="2729132" cy="6785469"/>
            <a:chOff x="1173518" y="-1825411"/>
            <a:chExt cx="2729132" cy="6785469"/>
          </a:xfrm>
          <a:solidFill>
            <a:schemeClr val="accent1">
              <a:lumMod val="50000"/>
            </a:schemeClr>
          </a:solidFill>
        </p:grpSpPr>
        <p:sp>
          <p:nvSpPr>
            <p:cNvPr id="32" name="Google Shape;32;p7"/>
            <p:cNvSpPr/>
            <p:nvPr/>
          </p:nvSpPr>
          <p:spPr>
            <a:xfrm>
              <a:off x="1173518" y="2230926"/>
              <a:ext cx="2729132" cy="2729132"/>
            </a:xfrm>
            <a:prstGeom prst="ellipse">
              <a:avLst/>
            </a:prstGeom>
            <a:grpFill/>
            <a:ln w="762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04800" dist="38100" dir="2700000" sx="103000" sy="103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" name="Google Shape;33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91461" y="1548953"/>
              <a:ext cx="748687" cy="851449"/>
            </a:xfrm>
            <a:prstGeom prst="rect">
              <a:avLst/>
            </a:prstGeom>
            <a:grpFill/>
            <a:ln>
              <a:noFill/>
            </a:ln>
          </p:spPr>
        </p:pic>
        <p:cxnSp>
          <p:nvCxnSpPr>
            <p:cNvPr id="34" name="Google Shape;34;p7"/>
            <p:cNvCxnSpPr/>
            <p:nvPr/>
          </p:nvCxnSpPr>
          <p:spPr>
            <a:xfrm>
              <a:off x="2556636" y="-1825411"/>
              <a:ext cx="0" cy="3416895"/>
            </a:xfrm>
            <a:prstGeom prst="straightConnector1">
              <a:avLst/>
            </a:prstGeom>
            <a:grpFill/>
            <a:ln w="2857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5" name="Google Shape;35;p7"/>
          <p:cNvSpPr/>
          <p:nvPr/>
        </p:nvSpPr>
        <p:spPr>
          <a:xfrm>
            <a:off x="3651892" y="1428348"/>
            <a:ext cx="232534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 smtClean="0">
              <a:solidFill>
                <a:srgbClr val="7F7F7F"/>
              </a:solidFill>
              <a:latin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7F7F7F"/>
              </a:solidFill>
              <a:latin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7F7F7F"/>
                </a:solidFill>
                <a:latin typeface="Avenir"/>
                <a:sym typeface="Avenir"/>
              </a:rPr>
              <a:t>IBU HAMIL </a:t>
            </a:r>
            <a:endParaRPr sz="3200" dirty="0"/>
          </a:p>
        </p:txBody>
      </p:sp>
      <p:cxnSp>
        <p:nvCxnSpPr>
          <p:cNvPr id="36" name="Google Shape;36;p7"/>
          <p:cNvCxnSpPr/>
          <p:nvPr/>
        </p:nvCxnSpPr>
        <p:spPr>
          <a:xfrm>
            <a:off x="3569796" y="1809497"/>
            <a:ext cx="1167618" cy="0"/>
          </a:xfrm>
          <a:prstGeom prst="straightConnector1">
            <a:avLst/>
          </a:prstGeom>
          <a:noFill/>
          <a:ln w="12700" cap="flat" cmpd="sng">
            <a:solidFill>
              <a:srgbClr val="0690A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7;p7"/>
          <p:cNvSpPr txBox="1"/>
          <p:nvPr/>
        </p:nvSpPr>
        <p:spPr>
          <a:xfrm>
            <a:off x="3763372" y="2367066"/>
            <a:ext cx="21375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</p:txBody>
      </p:sp>
      <p:grpSp>
        <p:nvGrpSpPr>
          <p:cNvPr id="39" name="Google Shape;39;p7"/>
          <p:cNvGrpSpPr/>
          <p:nvPr/>
        </p:nvGrpSpPr>
        <p:grpSpPr>
          <a:xfrm>
            <a:off x="6374828" y="64392"/>
            <a:ext cx="2729132" cy="6665069"/>
            <a:chOff x="1173518" y="-1705011"/>
            <a:chExt cx="2729132" cy="6665069"/>
          </a:xfrm>
          <a:solidFill>
            <a:srgbClr val="FF0000"/>
          </a:solidFill>
        </p:grpSpPr>
        <p:sp>
          <p:nvSpPr>
            <p:cNvPr id="40" name="Google Shape;40;p7"/>
            <p:cNvSpPr/>
            <p:nvPr/>
          </p:nvSpPr>
          <p:spPr>
            <a:xfrm>
              <a:off x="1173518" y="2230926"/>
              <a:ext cx="2729132" cy="2729132"/>
            </a:xfrm>
            <a:prstGeom prst="ellipse">
              <a:avLst/>
            </a:prstGeom>
            <a:grpFill/>
            <a:ln w="762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04800" dist="38100" dir="2700000" sx="103000" sy="103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" name="Google Shape;41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91461" y="1548953"/>
              <a:ext cx="748687" cy="851449"/>
            </a:xfrm>
            <a:prstGeom prst="rect">
              <a:avLst/>
            </a:prstGeom>
            <a:grpFill/>
            <a:ln>
              <a:noFill/>
            </a:ln>
          </p:spPr>
        </p:pic>
        <p:cxnSp>
          <p:nvCxnSpPr>
            <p:cNvPr id="42" name="Google Shape;42;p7"/>
            <p:cNvCxnSpPr/>
            <p:nvPr/>
          </p:nvCxnSpPr>
          <p:spPr>
            <a:xfrm>
              <a:off x="2556636" y="-1705011"/>
              <a:ext cx="0" cy="3296495"/>
            </a:xfrm>
            <a:prstGeom prst="straightConnector1">
              <a:avLst/>
            </a:prstGeom>
            <a:grpFill/>
            <a:ln w="2857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3" name="Google Shape;43;p7"/>
          <p:cNvSpPr/>
          <p:nvPr/>
        </p:nvSpPr>
        <p:spPr>
          <a:xfrm>
            <a:off x="4774751" y="4295257"/>
            <a:ext cx="232534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cxnSp>
        <p:nvCxnSpPr>
          <p:cNvPr id="44" name="Google Shape;44;p7"/>
          <p:cNvCxnSpPr/>
          <p:nvPr/>
        </p:nvCxnSpPr>
        <p:spPr>
          <a:xfrm>
            <a:off x="5386927" y="4212003"/>
            <a:ext cx="1167618" cy="0"/>
          </a:xfrm>
          <a:prstGeom prst="straightConnector1">
            <a:avLst/>
          </a:prstGeom>
          <a:noFill/>
          <a:ln w="12700" cap="flat" cmpd="sng">
            <a:solidFill>
              <a:srgbClr val="EE5C4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" name="Google Shape;45;p7"/>
          <p:cNvSpPr txBox="1"/>
          <p:nvPr/>
        </p:nvSpPr>
        <p:spPr>
          <a:xfrm>
            <a:off x="6620338" y="4432106"/>
            <a:ext cx="22935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/>
              <a:t>IBU BERSALIN, NIFAS</a:t>
            </a:r>
            <a:endParaRPr sz="3200" dirty="0"/>
          </a:p>
        </p:txBody>
      </p:sp>
      <p:grpSp>
        <p:nvGrpSpPr>
          <p:cNvPr id="47" name="Google Shape;47;p7"/>
          <p:cNvGrpSpPr/>
          <p:nvPr/>
        </p:nvGrpSpPr>
        <p:grpSpPr>
          <a:xfrm>
            <a:off x="8918238" y="-3001029"/>
            <a:ext cx="2729132" cy="6785469"/>
            <a:chOff x="1173518" y="-1825411"/>
            <a:chExt cx="2729132" cy="6785469"/>
          </a:xfrm>
          <a:solidFill>
            <a:schemeClr val="accent3">
              <a:lumMod val="75000"/>
            </a:schemeClr>
          </a:solidFill>
        </p:grpSpPr>
        <p:sp>
          <p:nvSpPr>
            <p:cNvPr id="48" name="Google Shape;48;p7"/>
            <p:cNvSpPr/>
            <p:nvPr/>
          </p:nvSpPr>
          <p:spPr>
            <a:xfrm>
              <a:off x="1173518" y="2230926"/>
              <a:ext cx="2729132" cy="2729132"/>
            </a:xfrm>
            <a:prstGeom prst="ellipse">
              <a:avLst/>
            </a:prstGeom>
            <a:grpFill/>
            <a:ln w="7620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04800" dist="38100" dir="2700000" sx="103000" sy="103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ID" sz="2400" dirty="0"/>
                <a:t>MENOPAUSE 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" name="Google Shape;49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91461" y="1548953"/>
              <a:ext cx="748687" cy="851449"/>
            </a:xfrm>
            <a:prstGeom prst="rect">
              <a:avLst/>
            </a:prstGeom>
            <a:grpFill/>
            <a:ln>
              <a:noFill/>
            </a:ln>
          </p:spPr>
        </p:pic>
        <p:cxnSp>
          <p:nvCxnSpPr>
            <p:cNvPr id="50" name="Google Shape;50;p7"/>
            <p:cNvCxnSpPr/>
            <p:nvPr/>
          </p:nvCxnSpPr>
          <p:spPr>
            <a:xfrm>
              <a:off x="2556636" y="-1825411"/>
              <a:ext cx="0" cy="3416895"/>
            </a:xfrm>
            <a:prstGeom prst="straightConnector1">
              <a:avLst/>
            </a:prstGeom>
            <a:grpFill/>
            <a:ln w="2857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1" name="Google Shape;51;p7"/>
          <p:cNvSpPr/>
          <p:nvPr/>
        </p:nvSpPr>
        <p:spPr>
          <a:xfrm>
            <a:off x="8583819" y="1597815"/>
            <a:ext cx="2873848" cy="119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</p:txBody>
      </p:sp>
      <p:cxnSp>
        <p:nvCxnSpPr>
          <p:cNvPr id="52" name="Google Shape;52;p7"/>
          <p:cNvCxnSpPr/>
          <p:nvPr/>
        </p:nvCxnSpPr>
        <p:spPr>
          <a:xfrm>
            <a:off x="7070898" y="1563986"/>
            <a:ext cx="1167618" cy="0"/>
          </a:xfrm>
          <a:prstGeom prst="straightConnector1">
            <a:avLst/>
          </a:prstGeom>
          <a:noFill/>
          <a:ln w="12700" cap="flat" cmpd="sng">
            <a:solidFill>
              <a:srgbClr val="C1C51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88F0667-7F24-4293-8E8B-10E9139D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20" y="882464"/>
            <a:ext cx="10364451" cy="1596177"/>
          </a:xfrm>
        </p:spPr>
        <p:txBody>
          <a:bodyPr>
            <a:normAutofit/>
          </a:bodyPr>
          <a:lstStyle/>
          <a:p>
            <a:r>
              <a:rPr lang="en-ID" sz="2800" dirty="0" smtClean="0"/>
              <a:t>                                                                                  </a:t>
            </a:r>
            <a:endParaRPr lang="en-ID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BC9CFE-1804-4AFF-8CC4-FC6A5AE91D4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1304" y="-1147681"/>
            <a:ext cx="11860691" cy="653553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Tahapan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perkembangan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psikologi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wanita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29" name="Google Shape;37;p7"/>
          <p:cNvSpPr txBox="1"/>
          <p:nvPr/>
        </p:nvSpPr>
        <p:spPr>
          <a:xfrm>
            <a:off x="3827453" y="2289435"/>
            <a:ext cx="21375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94675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4">
              <a:lumMod val="20000"/>
              <a:lumOff val="80000"/>
            </a:schemeClr>
          </a:fgClr>
          <a:bgClr>
            <a:schemeClr val="accent5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75" y="618517"/>
            <a:ext cx="11888789" cy="1596177"/>
          </a:xfrm>
          <a:pattFill prst="pct6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 smtClean="0"/>
              <a:t>ADAPATSI PSIKOLOGI REMAJA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5575" y="2367092"/>
            <a:ext cx="11888789" cy="4605208"/>
          </a:xfrm>
          <a:pattFill prst="pct75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/>
              <a:t>transisi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,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yang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.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, mental,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emosional</a:t>
            </a:r>
            <a:r>
              <a:rPr lang="en-US" dirty="0"/>
              <a:t>(Stuart, 2013)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2" descr="Melindungi Remaja sebagai Investasi Masa Depan - Kebijakan AIDS Indone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Melindungi Remaja sebagai Investasi Masa Depan - Kebijakan AIDS Indones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Melindungi Remaja sebagai Investasi Masa Depan - Kebijakan AIDS Indonesi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738" y="3489510"/>
            <a:ext cx="5692462" cy="314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9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1630017" y="1305088"/>
            <a:ext cx="3509621" cy="3042872"/>
            <a:chOff x="-1" y="0"/>
            <a:chExt cx="2128809" cy="2128624"/>
          </a:xfrm>
          <a:solidFill>
            <a:schemeClr val="accent6">
              <a:lumMod val="50000"/>
            </a:schemeClr>
          </a:solidFill>
        </p:grpSpPr>
        <p:sp>
          <p:nvSpPr>
            <p:cNvPr id="22" name="Google Shape;22;p4"/>
            <p:cNvSpPr/>
            <p:nvPr/>
          </p:nvSpPr>
          <p:spPr>
            <a:xfrm>
              <a:off x="122281" y="122190"/>
              <a:ext cx="1884245" cy="1884245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-1" y="0"/>
              <a:ext cx="2128809" cy="2128624"/>
            </a:xfrm>
            <a:custGeom>
              <a:avLst/>
              <a:gdLst/>
              <a:ahLst/>
              <a:cxnLst/>
              <a:rect l="l" t="t" r="r" b="b"/>
              <a:pathLst>
                <a:path w="19679" h="20595" extrusionOk="0">
                  <a:moveTo>
                    <a:pt x="9837" y="0"/>
                  </a:moveTo>
                  <a:cubicBezTo>
                    <a:pt x="7319" y="0"/>
                    <a:pt x="4802" y="1007"/>
                    <a:pt x="2881" y="3018"/>
                  </a:cubicBezTo>
                  <a:cubicBezTo>
                    <a:pt x="-961" y="7039"/>
                    <a:pt x="-961" y="13557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7"/>
                    <a:pt x="20639" y="7039"/>
                    <a:pt x="16797" y="3018"/>
                  </a:cubicBezTo>
                  <a:cubicBezTo>
                    <a:pt x="14876" y="1007"/>
                    <a:pt x="12355" y="0"/>
                    <a:pt x="9837" y="0"/>
                  </a:cubicBezTo>
                  <a:close/>
                  <a:moveTo>
                    <a:pt x="9837" y="1183"/>
                  </a:moveTo>
                  <a:cubicBezTo>
                    <a:pt x="12066" y="1183"/>
                    <a:pt x="14296" y="2071"/>
                    <a:pt x="15997" y="3851"/>
                  </a:cubicBezTo>
                  <a:cubicBezTo>
                    <a:pt x="19398" y="7411"/>
                    <a:pt x="19398" y="13186"/>
                    <a:pt x="15997" y="16745"/>
                  </a:cubicBezTo>
                  <a:cubicBezTo>
                    <a:pt x="12596" y="20305"/>
                    <a:pt x="7082" y="20305"/>
                    <a:pt x="3681" y="16745"/>
                  </a:cubicBezTo>
                  <a:cubicBezTo>
                    <a:pt x="280" y="13186"/>
                    <a:pt x="280" y="7411"/>
                    <a:pt x="3681" y="3851"/>
                  </a:cubicBezTo>
                  <a:cubicBezTo>
                    <a:pt x="5382" y="2071"/>
                    <a:pt x="7608" y="1183"/>
                    <a:pt x="9837" y="118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4;p4"/>
          <p:cNvGrpSpPr/>
          <p:nvPr/>
        </p:nvGrpSpPr>
        <p:grpSpPr>
          <a:xfrm>
            <a:off x="3714719" y="1150176"/>
            <a:ext cx="1679067" cy="3352696"/>
            <a:chOff x="0" y="0"/>
            <a:chExt cx="1679066" cy="3352694"/>
          </a:xfrm>
        </p:grpSpPr>
        <p:sp>
          <p:nvSpPr>
            <p:cNvPr id="25" name="Google Shape;25;p4"/>
            <p:cNvSpPr/>
            <p:nvPr/>
          </p:nvSpPr>
          <p:spPr>
            <a:xfrm>
              <a:off x="0" y="308062"/>
              <a:ext cx="1386349" cy="2736570"/>
            </a:xfrm>
            <a:custGeom>
              <a:avLst/>
              <a:gdLst/>
              <a:ahLst/>
              <a:cxnLst/>
              <a:rect l="l" t="t" r="r" b="b"/>
              <a:pathLst>
                <a:path w="19701" h="21565" extrusionOk="0">
                  <a:moveTo>
                    <a:pt x="254" y="0"/>
                  </a:moveTo>
                  <a:cubicBezTo>
                    <a:pt x="169" y="0"/>
                    <a:pt x="85" y="6"/>
                    <a:pt x="0" y="6"/>
                  </a:cubicBezTo>
                  <a:lnTo>
                    <a:pt x="0" y="944"/>
                  </a:lnTo>
                  <a:cubicBezTo>
                    <a:pt x="85" y="944"/>
                    <a:pt x="169" y="938"/>
                    <a:pt x="254" y="938"/>
                  </a:cubicBezTo>
                  <a:cubicBezTo>
                    <a:pt x="4798" y="938"/>
                    <a:pt x="9341" y="1899"/>
                    <a:pt x="12808" y="3822"/>
                  </a:cubicBezTo>
                  <a:cubicBezTo>
                    <a:pt x="19743" y="7667"/>
                    <a:pt x="19743" y="13903"/>
                    <a:pt x="12808" y="17748"/>
                  </a:cubicBezTo>
                  <a:cubicBezTo>
                    <a:pt x="9276" y="19707"/>
                    <a:pt x="4629" y="20662"/>
                    <a:pt x="0" y="20625"/>
                  </a:cubicBezTo>
                  <a:lnTo>
                    <a:pt x="0" y="21564"/>
                  </a:lnTo>
                  <a:cubicBezTo>
                    <a:pt x="5062" y="21600"/>
                    <a:pt x="10141" y="20553"/>
                    <a:pt x="14004" y="18411"/>
                  </a:cubicBezTo>
                  <a:cubicBezTo>
                    <a:pt x="21600" y="14199"/>
                    <a:pt x="21600" y="7371"/>
                    <a:pt x="14004" y="3159"/>
                  </a:cubicBezTo>
                  <a:cubicBezTo>
                    <a:pt x="10206" y="1053"/>
                    <a:pt x="5232" y="0"/>
                    <a:pt x="254" y="0"/>
                  </a:cubicBezTo>
                  <a:close/>
                </a:path>
              </a:pathLst>
            </a:custGeom>
            <a:solidFill>
              <a:srgbClr val="BFCAC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0064" y="0"/>
              <a:ext cx="1659002" cy="3352694"/>
            </a:xfrm>
            <a:custGeom>
              <a:avLst/>
              <a:gdLst/>
              <a:ahLst/>
              <a:cxnLst/>
              <a:rect l="l" t="t" r="r" b="b"/>
              <a:pathLst>
                <a:path w="21498" h="21600" extrusionOk="0">
                  <a:moveTo>
                    <a:pt x="0" y="0"/>
                  </a:moveTo>
                  <a:cubicBezTo>
                    <a:pt x="11833" y="56"/>
                    <a:pt x="21395" y="4814"/>
                    <a:pt x="21497" y="10697"/>
                  </a:cubicBezTo>
                  <a:cubicBezTo>
                    <a:pt x="21600" y="16652"/>
                    <a:pt x="11997" y="21527"/>
                    <a:pt x="20" y="21600"/>
                  </a:cubicBezTo>
                </a:path>
              </a:pathLst>
            </a:custGeom>
            <a:noFill/>
            <a:ln w="19050" cap="flat" cmpd="sng">
              <a:solidFill>
                <a:srgbClr val="A7A7A7"/>
              </a:solidFill>
              <a:prstDash val="dashDot"/>
              <a:miter lim="4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4"/>
          <p:cNvSpPr/>
          <p:nvPr/>
        </p:nvSpPr>
        <p:spPr>
          <a:xfrm>
            <a:off x="3833934" y="3435785"/>
            <a:ext cx="482597" cy="482596"/>
          </a:xfrm>
          <a:prstGeom prst="ellipse">
            <a:avLst/>
          </a:prstGeom>
          <a:solidFill>
            <a:srgbClr val="A7A6A8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 txBox="1"/>
          <p:nvPr/>
        </p:nvSpPr>
        <p:spPr>
          <a:xfrm>
            <a:off x="2054088" y="2170390"/>
            <a:ext cx="2961140" cy="1571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2600"/>
              <a:buFont typeface="Avenir"/>
              <a:buNone/>
            </a:pPr>
            <a:r>
              <a:rPr lang="en-US" sz="2000" dirty="0" err="1" smtClean="0">
                <a:solidFill>
                  <a:srgbClr val="FF0000"/>
                </a:solidFill>
                <a:latin typeface="Avenir"/>
                <a:sym typeface="Avenir"/>
              </a:rPr>
              <a:t>Permasalahan</a:t>
            </a:r>
            <a:r>
              <a:rPr lang="en-US" sz="2000" dirty="0" smtClean="0">
                <a:solidFill>
                  <a:srgbClr val="FF0000"/>
                </a:solidFill>
                <a:latin typeface="Avenir"/>
                <a:sym typeface="Avenir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venir"/>
                <a:sym typeface="Avenir"/>
              </a:rPr>
              <a:t>psikologi</a:t>
            </a:r>
            <a:r>
              <a:rPr lang="en-US" sz="2000" dirty="0" smtClean="0">
                <a:solidFill>
                  <a:srgbClr val="FF0000"/>
                </a:solidFill>
                <a:latin typeface="Avenir"/>
                <a:sym typeface="Avenir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venir"/>
                <a:sym typeface="Avenir"/>
              </a:rPr>
              <a:t>pada</a:t>
            </a:r>
            <a:r>
              <a:rPr lang="en-US" sz="2000" dirty="0" smtClean="0">
                <a:solidFill>
                  <a:srgbClr val="FF0000"/>
                </a:solidFill>
                <a:latin typeface="Avenir"/>
                <a:sym typeface="Avenir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venir"/>
                <a:sym typeface="Avenir"/>
              </a:rPr>
              <a:t>remaja</a:t>
            </a:r>
            <a:endParaRPr sz="1200" dirty="0">
              <a:solidFill>
                <a:srgbClr val="FF0000"/>
              </a:solidFill>
            </a:endParaRPr>
          </a:p>
        </p:txBody>
      </p:sp>
      <p:sp>
        <p:nvSpPr>
          <p:cNvPr id="38" name="Google Shape;38;p4"/>
          <p:cNvSpPr txBox="1"/>
          <p:nvPr/>
        </p:nvSpPr>
        <p:spPr>
          <a:xfrm>
            <a:off x="6299724" y="1150670"/>
            <a:ext cx="933030" cy="1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Calibri"/>
              <a:buNone/>
            </a:pPr>
            <a:r>
              <a:rPr lang="en-US" sz="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TINYPPT designed template for presentation in PowerPoint</a:t>
            </a:r>
            <a:endParaRPr/>
          </a:p>
        </p:txBody>
      </p:sp>
      <p:sp>
        <p:nvSpPr>
          <p:cNvPr id="39" name="Google Shape;39;p4"/>
          <p:cNvSpPr txBox="1"/>
          <p:nvPr/>
        </p:nvSpPr>
        <p:spPr>
          <a:xfrm>
            <a:off x="6202633" y="845347"/>
            <a:ext cx="1127212" cy="459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venir"/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OPTION     </a:t>
            </a:r>
            <a:endParaRPr dirty="0"/>
          </a:p>
        </p:txBody>
      </p:sp>
      <p:sp>
        <p:nvSpPr>
          <p:cNvPr id="40" name="Google Shape;40;p4"/>
          <p:cNvSpPr txBox="1"/>
          <p:nvPr/>
        </p:nvSpPr>
        <p:spPr>
          <a:xfrm>
            <a:off x="6165024" y="709673"/>
            <a:ext cx="1202429" cy="294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INFOGRAPHIC     </a:t>
            </a:r>
            <a:endParaRPr dirty="0"/>
          </a:p>
        </p:txBody>
      </p:sp>
      <p:grpSp>
        <p:nvGrpSpPr>
          <p:cNvPr id="41" name="Google Shape;41;p4"/>
          <p:cNvGrpSpPr/>
          <p:nvPr/>
        </p:nvGrpSpPr>
        <p:grpSpPr>
          <a:xfrm>
            <a:off x="5013247" y="2760019"/>
            <a:ext cx="221472" cy="221472"/>
            <a:chOff x="0" y="0"/>
            <a:chExt cx="221470" cy="22147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2" name="Google Shape;42;p4"/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4"/>
          <p:cNvSpPr/>
          <p:nvPr/>
        </p:nvSpPr>
        <p:spPr>
          <a:xfrm>
            <a:off x="4651890" y="1186997"/>
            <a:ext cx="1034581" cy="51185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7147" y="0"/>
                </a:lnTo>
                <a:lnTo>
                  <a:pt x="21600" y="165"/>
                </a:lnTo>
              </a:path>
            </a:pathLst>
          </a:cu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6252065" y="791367"/>
            <a:ext cx="4913918" cy="688392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 rot="-5400000">
            <a:off x="5874831" y="638044"/>
            <a:ext cx="688393" cy="1015443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 txBox="1"/>
          <p:nvPr/>
        </p:nvSpPr>
        <p:spPr>
          <a:xfrm>
            <a:off x="5934546" y="845347"/>
            <a:ext cx="442633" cy="6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  <a:endParaRPr dirty="0"/>
          </a:p>
        </p:txBody>
      </p:sp>
      <p:sp>
        <p:nvSpPr>
          <p:cNvPr id="49" name="Google Shape;49;p4"/>
          <p:cNvSpPr txBox="1"/>
          <p:nvPr/>
        </p:nvSpPr>
        <p:spPr>
          <a:xfrm>
            <a:off x="6490883" y="768777"/>
            <a:ext cx="3915248" cy="658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2100"/>
            </a:pPr>
            <a:r>
              <a:rPr lang="en-US" sz="2000" b="1" dirty="0"/>
              <a:t>Attention Deficit Hyperactivity Disorder (ADHD)</a:t>
            </a:r>
          </a:p>
          <a:p>
            <a:pPr lvl="0" algn="ctr">
              <a:buClr>
                <a:srgbClr val="FFFFFF"/>
              </a:buClr>
              <a:buSzPts val="2100"/>
            </a:pPr>
            <a:endParaRPr dirty="0"/>
          </a:p>
        </p:txBody>
      </p:sp>
      <p:grpSp>
        <p:nvGrpSpPr>
          <p:cNvPr id="51" name="Google Shape;51;p4"/>
          <p:cNvGrpSpPr/>
          <p:nvPr/>
        </p:nvGrpSpPr>
        <p:grpSpPr>
          <a:xfrm>
            <a:off x="4561997" y="3675691"/>
            <a:ext cx="221472" cy="221472"/>
            <a:chOff x="0" y="0"/>
            <a:chExt cx="221470" cy="221470"/>
          </a:xfrm>
          <a:solidFill>
            <a:schemeClr val="accent5">
              <a:lumMod val="75000"/>
            </a:schemeClr>
          </a:solidFill>
        </p:grpSpPr>
        <p:sp>
          <p:nvSpPr>
            <p:cNvPr id="52" name="Google Shape;52;p4"/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4" name="Google Shape;54;p4"/>
          <p:cNvCxnSpPr>
            <a:cxnSpLocks/>
          </p:cNvCxnSpPr>
          <p:nvPr/>
        </p:nvCxnSpPr>
        <p:spPr>
          <a:xfrm>
            <a:off x="4942845" y="1904150"/>
            <a:ext cx="765588" cy="15560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sp>
        <p:nvSpPr>
          <p:cNvPr id="55" name="Google Shape;55;p4"/>
          <p:cNvSpPr/>
          <p:nvPr/>
        </p:nvSpPr>
        <p:spPr>
          <a:xfrm>
            <a:off x="6018176" y="1623194"/>
            <a:ext cx="5250838" cy="593031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 rot="-5400000">
            <a:off x="5691696" y="1509571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 txBox="1"/>
          <p:nvPr/>
        </p:nvSpPr>
        <p:spPr>
          <a:xfrm>
            <a:off x="5907550" y="1701423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dirty="0">
                <a:solidFill>
                  <a:srgbClr val="FFFFFF"/>
                </a:solidFill>
                <a:latin typeface="Impact"/>
                <a:sym typeface="Impact"/>
              </a:rPr>
              <a:t>2</a:t>
            </a:r>
            <a:endParaRPr dirty="0"/>
          </a:p>
        </p:txBody>
      </p:sp>
      <p:sp>
        <p:nvSpPr>
          <p:cNvPr id="60" name="Google Shape;60;p4"/>
          <p:cNvSpPr txBox="1"/>
          <p:nvPr/>
        </p:nvSpPr>
        <p:spPr>
          <a:xfrm>
            <a:off x="6576539" y="1644106"/>
            <a:ext cx="3224283" cy="47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en-US" sz="2000" b="1" dirty="0" err="1"/>
              <a:t>Gangguan</a:t>
            </a:r>
            <a:r>
              <a:rPr lang="en-US" sz="2000" b="1" dirty="0"/>
              <a:t> </a:t>
            </a:r>
            <a:r>
              <a:rPr lang="en-US" sz="2000" b="1" dirty="0" err="1"/>
              <a:t>Makan</a:t>
            </a:r>
            <a:endParaRPr lang="en-US" sz="2000" b="1" dirty="0"/>
          </a:p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  <p:sp>
        <p:nvSpPr>
          <p:cNvPr id="31" name="Google Shape;47;p4">
            <a:extLst>
              <a:ext uri="{FF2B5EF4-FFF2-40B4-BE49-F238E27FC236}">
                <a16:creationId xmlns:a16="http://schemas.microsoft.com/office/drawing/2014/main" xmlns="" id="{0D25A594-3663-4E7C-B855-0CD83E582DAF}"/>
              </a:ext>
            </a:extLst>
          </p:cNvPr>
          <p:cNvSpPr txBox="1"/>
          <p:nvPr/>
        </p:nvSpPr>
        <p:spPr>
          <a:xfrm>
            <a:off x="6695631" y="716228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dirty="0"/>
          </a:p>
        </p:txBody>
      </p:sp>
      <p:sp>
        <p:nvSpPr>
          <p:cNvPr id="48" name="Google Shape;55;p4">
            <a:extLst>
              <a:ext uri="{FF2B5EF4-FFF2-40B4-BE49-F238E27FC236}">
                <a16:creationId xmlns:a16="http://schemas.microsoft.com/office/drawing/2014/main" xmlns="" id="{229A9FDB-0D4A-406C-A4C4-EAE7FE32F2C5}"/>
              </a:ext>
            </a:extLst>
          </p:cNvPr>
          <p:cNvSpPr/>
          <p:nvPr/>
        </p:nvSpPr>
        <p:spPr>
          <a:xfrm>
            <a:off x="6077404" y="2504543"/>
            <a:ext cx="5191610" cy="593031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5;p4">
            <a:extLst>
              <a:ext uri="{FF2B5EF4-FFF2-40B4-BE49-F238E27FC236}">
                <a16:creationId xmlns:a16="http://schemas.microsoft.com/office/drawing/2014/main" xmlns="" id="{4F1B6498-4103-4FBF-8AED-980D027CCCC7}"/>
              </a:ext>
            </a:extLst>
          </p:cNvPr>
          <p:cNvSpPr/>
          <p:nvPr/>
        </p:nvSpPr>
        <p:spPr>
          <a:xfrm>
            <a:off x="6111573" y="3563182"/>
            <a:ext cx="5157441" cy="593031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5;p4">
            <a:extLst>
              <a:ext uri="{FF2B5EF4-FFF2-40B4-BE49-F238E27FC236}">
                <a16:creationId xmlns:a16="http://schemas.microsoft.com/office/drawing/2014/main" xmlns="" id="{048758B3-F893-417D-9E9B-E120EBDBBF58}"/>
              </a:ext>
            </a:extLst>
          </p:cNvPr>
          <p:cNvSpPr/>
          <p:nvPr/>
        </p:nvSpPr>
        <p:spPr>
          <a:xfrm>
            <a:off x="6111572" y="4481512"/>
            <a:ext cx="5157442" cy="593031"/>
          </a:xfrm>
          <a:custGeom>
            <a:avLst/>
            <a:gdLst/>
            <a:ahLst/>
            <a:cxnLst/>
            <a:rect l="l" t="t" r="r" b="b"/>
            <a:pathLst>
              <a:path w="21596" h="21600" extrusionOk="0">
                <a:moveTo>
                  <a:pt x="18025" y="21600"/>
                </a:moveTo>
                <a:lnTo>
                  <a:pt x="18025" y="21600"/>
                </a:lnTo>
                <a:cubicBezTo>
                  <a:pt x="18647" y="19796"/>
                  <a:pt x="19271" y="17996"/>
                  <a:pt x="19897" y="16200"/>
                </a:cubicBezTo>
                <a:cubicBezTo>
                  <a:pt x="20210" y="15302"/>
                  <a:pt x="20523" y="14406"/>
                  <a:pt x="20833" y="13500"/>
                </a:cubicBezTo>
                <a:cubicBezTo>
                  <a:pt x="21056" y="12848"/>
                  <a:pt x="21277" y="12192"/>
                  <a:pt x="21496" y="11531"/>
                </a:cubicBezTo>
                <a:cubicBezTo>
                  <a:pt x="21564" y="11342"/>
                  <a:pt x="21600" y="11087"/>
                  <a:pt x="21596" y="10825"/>
                </a:cubicBezTo>
                <a:cubicBezTo>
                  <a:pt x="21591" y="10533"/>
                  <a:pt x="21536" y="10262"/>
                  <a:pt x="21448" y="10091"/>
                </a:cubicBezTo>
                <a:cubicBezTo>
                  <a:pt x="21250" y="9411"/>
                  <a:pt x="21045" y="8747"/>
                  <a:pt x="20833" y="8100"/>
                </a:cubicBezTo>
                <a:cubicBezTo>
                  <a:pt x="20530" y="7178"/>
                  <a:pt x="20212" y="6291"/>
                  <a:pt x="19897" y="5400"/>
                </a:cubicBezTo>
                <a:cubicBezTo>
                  <a:pt x="19266" y="3618"/>
                  <a:pt x="18642" y="1818"/>
                  <a:pt x="18025" y="0"/>
                </a:cubicBezTo>
                <a:lnTo>
                  <a:pt x="18025" y="0"/>
                </a:lnTo>
                <a:lnTo>
                  <a:pt x="0" y="0"/>
                </a:lnTo>
                <a:lnTo>
                  <a:pt x="0" y="21600"/>
                </a:lnTo>
                <a:lnTo>
                  <a:pt x="18025" y="216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7;p4">
            <a:extLst>
              <a:ext uri="{FF2B5EF4-FFF2-40B4-BE49-F238E27FC236}">
                <a16:creationId xmlns:a16="http://schemas.microsoft.com/office/drawing/2014/main" xmlns="" id="{F572E442-97E9-4658-A1D2-6C6C6B87E4B7}"/>
              </a:ext>
            </a:extLst>
          </p:cNvPr>
          <p:cNvSpPr txBox="1"/>
          <p:nvPr/>
        </p:nvSpPr>
        <p:spPr>
          <a:xfrm>
            <a:off x="5804333" y="2526477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dirty="0"/>
          </a:p>
        </p:txBody>
      </p:sp>
      <p:sp>
        <p:nvSpPr>
          <p:cNvPr id="61" name="Google Shape;57;p4">
            <a:extLst>
              <a:ext uri="{FF2B5EF4-FFF2-40B4-BE49-F238E27FC236}">
                <a16:creationId xmlns:a16="http://schemas.microsoft.com/office/drawing/2014/main" xmlns="" id="{90BE563F-11E5-4851-BA9C-FF55D30399F2}"/>
              </a:ext>
            </a:extLst>
          </p:cNvPr>
          <p:cNvSpPr txBox="1"/>
          <p:nvPr/>
        </p:nvSpPr>
        <p:spPr>
          <a:xfrm>
            <a:off x="5819905" y="3662750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dirty="0"/>
          </a:p>
        </p:txBody>
      </p:sp>
      <p:sp>
        <p:nvSpPr>
          <p:cNvPr id="62" name="Google Shape;57;p4">
            <a:extLst>
              <a:ext uri="{FF2B5EF4-FFF2-40B4-BE49-F238E27FC236}">
                <a16:creationId xmlns:a16="http://schemas.microsoft.com/office/drawing/2014/main" xmlns="" id="{5DBCF033-B37C-483C-9C61-55D00D3FA92E}"/>
              </a:ext>
            </a:extLst>
          </p:cNvPr>
          <p:cNvSpPr txBox="1"/>
          <p:nvPr/>
        </p:nvSpPr>
        <p:spPr>
          <a:xfrm>
            <a:off x="5787709" y="4583666"/>
            <a:ext cx="579389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dirty="0"/>
          </a:p>
        </p:txBody>
      </p:sp>
      <p:sp>
        <p:nvSpPr>
          <p:cNvPr id="63" name="Google Shape;56;p4">
            <a:extLst>
              <a:ext uri="{FF2B5EF4-FFF2-40B4-BE49-F238E27FC236}">
                <a16:creationId xmlns:a16="http://schemas.microsoft.com/office/drawing/2014/main" xmlns="" id="{1E976936-F2F9-42FE-9EE8-3DA3EB3189FC}"/>
              </a:ext>
            </a:extLst>
          </p:cNvPr>
          <p:cNvSpPr/>
          <p:nvPr/>
        </p:nvSpPr>
        <p:spPr>
          <a:xfrm rot="-5400000">
            <a:off x="5670856" y="2404927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56;p4">
            <a:extLst>
              <a:ext uri="{FF2B5EF4-FFF2-40B4-BE49-F238E27FC236}">
                <a16:creationId xmlns:a16="http://schemas.microsoft.com/office/drawing/2014/main" xmlns="" id="{945798F2-E5F4-4A2C-9598-207DE1B780FD}"/>
              </a:ext>
            </a:extLst>
          </p:cNvPr>
          <p:cNvSpPr/>
          <p:nvPr/>
        </p:nvSpPr>
        <p:spPr>
          <a:xfrm rot="-5400000">
            <a:off x="5657526" y="3517752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56;p4">
            <a:extLst>
              <a:ext uri="{FF2B5EF4-FFF2-40B4-BE49-F238E27FC236}">
                <a16:creationId xmlns:a16="http://schemas.microsoft.com/office/drawing/2014/main" xmlns="" id="{7C318DCD-1085-46FC-BB02-DD3E6A14461F}"/>
              </a:ext>
            </a:extLst>
          </p:cNvPr>
          <p:cNvSpPr/>
          <p:nvPr/>
        </p:nvSpPr>
        <p:spPr>
          <a:xfrm rot="-5400000">
            <a:off x="5670856" y="4450708"/>
            <a:ext cx="839754" cy="800536"/>
          </a:xfrm>
          <a:custGeom>
            <a:avLst/>
            <a:gdLst/>
            <a:ahLst/>
            <a:cxnLst/>
            <a:rect l="l" t="t" r="r" b="b"/>
            <a:pathLst>
              <a:path w="21594" h="21598" extrusionOk="0">
                <a:moveTo>
                  <a:pt x="0" y="10755"/>
                </a:moveTo>
                <a:cubicBezTo>
                  <a:pt x="-3" y="10893"/>
                  <a:pt x="60" y="11024"/>
                  <a:pt x="169" y="11107"/>
                </a:cubicBezTo>
                <a:lnTo>
                  <a:pt x="341" y="11279"/>
                </a:lnTo>
                <a:cubicBezTo>
                  <a:pt x="398" y="11336"/>
                  <a:pt x="455" y="11394"/>
                  <a:pt x="512" y="11451"/>
                </a:cubicBezTo>
                <a:cubicBezTo>
                  <a:pt x="741" y="11680"/>
                  <a:pt x="969" y="11909"/>
                  <a:pt x="1197" y="12138"/>
                </a:cubicBezTo>
                <a:cubicBezTo>
                  <a:pt x="1654" y="12596"/>
                  <a:pt x="2111" y="13055"/>
                  <a:pt x="2568" y="13513"/>
                </a:cubicBezTo>
                <a:cubicBezTo>
                  <a:pt x="3482" y="14429"/>
                  <a:pt x="4395" y="15346"/>
                  <a:pt x="5309" y="16262"/>
                </a:cubicBezTo>
                <a:cubicBezTo>
                  <a:pt x="6223" y="17178"/>
                  <a:pt x="7136" y="18095"/>
                  <a:pt x="8050" y="19011"/>
                </a:cubicBezTo>
                <a:cubicBezTo>
                  <a:pt x="8507" y="19469"/>
                  <a:pt x="8964" y="19928"/>
                  <a:pt x="9421" y="20386"/>
                </a:cubicBezTo>
                <a:cubicBezTo>
                  <a:pt x="9649" y="20615"/>
                  <a:pt x="9877" y="20844"/>
                  <a:pt x="10106" y="21073"/>
                </a:cubicBezTo>
                <a:cubicBezTo>
                  <a:pt x="10220" y="21188"/>
                  <a:pt x="10334" y="21302"/>
                  <a:pt x="10448" y="21417"/>
                </a:cubicBezTo>
                <a:cubicBezTo>
                  <a:pt x="10526" y="21531"/>
                  <a:pt x="10655" y="21599"/>
                  <a:pt x="10792" y="21599"/>
                </a:cubicBezTo>
                <a:cubicBezTo>
                  <a:pt x="10929" y="21598"/>
                  <a:pt x="11057" y="21530"/>
                  <a:pt x="11134" y="21417"/>
                </a:cubicBezTo>
                <a:cubicBezTo>
                  <a:pt x="11248" y="21302"/>
                  <a:pt x="11362" y="21188"/>
                  <a:pt x="11476" y="21073"/>
                </a:cubicBezTo>
                <a:cubicBezTo>
                  <a:pt x="11705" y="20844"/>
                  <a:pt x="11933" y="20615"/>
                  <a:pt x="12162" y="20386"/>
                </a:cubicBezTo>
                <a:cubicBezTo>
                  <a:pt x="12618" y="19928"/>
                  <a:pt x="13075" y="19469"/>
                  <a:pt x="13532" y="19011"/>
                </a:cubicBezTo>
                <a:cubicBezTo>
                  <a:pt x="14446" y="18095"/>
                  <a:pt x="15360" y="17178"/>
                  <a:pt x="16273" y="16262"/>
                </a:cubicBezTo>
                <a:cubicBezTo>
                  <a:pt x="17187" y="15346"/>
                  <a:pt x="18101" y="14429"/>
                  <a:pt x="19014" y="13513"/>
                </a:cubicBezTo>
                <a:cubicBezTo>
                  <a:pt x="19471" y="13055"/>
                  <a:pt x="19928" y="12596"/>
                  <a:pt x="20385" y="12138"/>
                </a:cubicBezTo>
                <a:cubicBezTo>
                  <a:pt x="20613" y="11909"/>
                  <a:pt x="20842" y="11680"/>
                  <a:pt x="21070" y="11451"/>
                </a:cubicBezTo>
                <a:cubicBezTo>
                  <a:pt x="21184" y="11336"/>
                  <a:pt x="21298" y="11222"/>
                  <a:pt x="21413" y="11107"/>
                </a:cubicBezTo>
                <a:cubicBezTo>
                  <a:pt x="21529" y="11028"/>
                  <a:pt x="21597" y="10895"/>
                  <a:pt x="21594" y="10754"/>
                </a:cubicBezTo>
                <a:cubicBezTo>
                  <a:pt x="21591" y="10620"/>
                  <a:pt x="21524" y="10495"/>
                  <a:pt x="21413" y="10420"/>
                </a:cubicBezTo>
                <a:cubicBezTo>
                  <a:pt x="21298" y="10305"/>
                  <a:pt x="21184" y="10191"/>
                  <a:pt x="21070" y="10076"/>
                </a:cubicBezTo>
                <a:cubicBezTo>
                  <a:pt x="20842" y="9847"/>
                  <a:pt x="20613" y="9618"/>
                  <a:pt x="20385" y="9389"/>
                </a:cubicBezTo>
                <a:cubicBezTo>
                  <a:pt x="19928" y="8931"/>
                  <a:pt x="19471" y="8473"/>
                  <a:pt x="19014" y="8015"/>
                </a:cubicBezTo>
                <a:cubicBezTo>
                  <a:pt x="18101" y="7098"/>
                  <a:pt x="17187" y="6182"/>
                  <a:pt x="16273" y="5265"/>
                </a:cubicBezTo>
                <a:cubicBezTo>
                  <a:pt x="15360" y="4349"/>
                  <a:pt x="14446" y="3433"/>
                  <a:pt x="13532" y="2516"/>
                </a:cubicBezTo>
                <a:cubicBezTo>
                  <a:pt x="13075" y="2058"/>
                  <a:pt x="12618" y="1600"/>
                  <a:pt x="12162" y="1142"/>
                </a:cubicBezTo>
                <a:cubicBezTo>
                  <a:pt x="11933" y="912"/>
                  <a:pt x="11705" y="683"/>
                  <a:pt x="11476" y="454"/>
                </a:cubicBezTo>
                <a:cubicBezTo>
                  <a:pt x="11419" y="397"/>
                  <a:pt x="11362" y="340"/>
                  <a:pt x="11305" y="282"/>
                </a:cubicBezTo>
                <a:cubicBezTo>
                  <a:pt x="11248" y="225"/>
                  <a:pt x="11191" y="168"/>
                  <a:pt x="11134" y="111"/>
                </a:cubicBezTo>
                <a:cubicBezTo>
                  <a:pt x="11034" y="38"/>
                  <a:pt x="10913" y="-1"/>
                  <a:pt x="10789" y="1"/>
                </a:cubicBezTo>
                <a:cubicBezTo>
                  <a:pt x="10667" y="2"/>
                  <a:pt x="10548" y="43"/>
                  <a:pt x="10450" y="117"/>
                </a:cubicBezTo>
                <a:cubicBezTo>
                  <a:pt x="10337" y="233"/>
                  <a:pt x="10223" y="349"/>
                  <a:pt x="10108" y="465"/>
                </a:cubicBezTo>
                <a:cubicBezTo>
                  <a:pt x="9880" y="696"/>
                  <a:pt x="9651" y="927"/>
                  <a:pt x="9421" y="1157"/>
                </a:cubicBezTo>
                <a:cubicBezTo>
                  <a:pt x="8965" y="1612"/>
                  <a:pt x="8507" y="2063"/>
                  <a:pt x="8050" y="2516"/>
                </a:cubicBezTo>
                <a:cubicBezTo>
                  <a:pt x="7131" y="3428"/>
                  <a:pt x="6221" y="4347"/>
                  <a:pt x="5309" y="5265"/>
                </a:cubicBezTo>
                <a:cubicBezTo>
                  <a:pt x="4397" y="6184"/>
                  <a:pt x="3485" y="7101"/>
                  <a:pt x="2571" y="8017"/>
                </a:cubicBezTo>
                <a:cubicBezTo>
                  <a:pt x="2114" y="8476"/>
                  <a:pt x="1657" y="8934"/>
                  <a:pt x="1200" y="9391"/>
                </a:cubicBezTo>
                <a:cubicBezTo>
                  <a:pt x="971" y="9620"/>
                  <a:pt x="742" y="9849"/>
                  <a:pt x="513" y="10078"/>
                </a:cubicBezTo>
                <a:cubicBezTo>
                  <a:pt x="399" y="10192"/>
                  <a:pt x="285" y="10306"/>
                  <a:pt x="170" y="10421"/>
                </a:cubicBezTo>
                <a:cubicBezTo>
                  <a:pt x="65" y="10500"/>
                  <a:pt x="3" y="10623"/>
                  <a:pt x="0" y="1075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dist="76275" dir="726333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57;p4">
            <a:extLst>
              <a:ext uri="{FF2B5EF4-FFF2-40B4-BE49-F238E27FC236}">
                <a16:creationId xmlns:a16="http://schemas.microsoft.com/office/drawing/2014/main" xmlns="" id="{435B5F7F-96D8-4E33-99C4-EBFC3DA704A3}"/>
              </a:ext>
            </a:extLst>
          </p:cNvPr>
          <p:cNvSpPr txBox="1"/>
          <p:nvPr/>
        </p:nvSpPr>
        <p:spPr>
          <a:xfrm>
            <a:off x="5819905" y="2515760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dirty="0"/>
              <a:t>3</a:t>
            </a:r>
            <a:endParaRPr dirty="0"/>
          </a:p>
        </p:txBody>
      </p:sp>
      <p:sp>
        <p:nvSpPr>
          <p:cNvPr id="67" name="Google Shape;57;p4">
            <a:extLst>
              <a:ext uri="{FF2B5EF4-FFF2-40B4-BE49-F238E27FC236}">
                <a16:creationId xmlns:a16="http://schemas.microsoft.com/office/drawing/2014/main" xmlns="" id="{6EFF65F9-669F-4357-9E5E-C9066B10DCCE}"/>
              </a:ext>
            </a:extLst>
          </p:cNvPr>
          <p:cNvSpPr txBox="1"/>
          <p:nvPr/>
        </p:nvSpPr>
        <p:spPr>
          <a:xfrm flipH="1">
            <a:off x="5823984" y="3696010"/>
            <a:ext cx="653687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dirty="0"/>
              <a:t>4</a:t>
            </a:r>
            <a:endParaRPr dirty="0"/>
          </a:p>
        </p:txBody>
      </p:sp>
      <p:sp>
        <p:nvSpPr>
          <p:cNvPr id="68" name="Google Shape;57;p4">
            <a:extLst>
              <a:ext uri="{FF2B5EF4-FFF2-40B4-BE49-F238E27FC236}">
                <a16:creationId xmlns:a16="http://schemas.microsoft.com/office/drawing/2014/main" xmlns="" id="{890B2429-5B1C-4D0E-9F6B-B9EDBCC7CCC9}"/>
              </a:ext>
            </a:extLst>
          </p:cNvPr>
          <p:cNvSpPr txBox="1"/>
          <p:nvPr/>
        </p:nvSpPr>
        <p:spPr>
          <a:xfrm>
            <a:off x="5793846" y="4612208"/>
            <a:ext cx="583333" cy="51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mpact"/>
              <a:buNone/>
            </a:pPr>
            <a:r>
              <a:rPr lang="en-US" dirty="0"/>
              <a:t>5</a:t>
            </a:r>
            <a:endParaRPr dirty="0"/>
          </a:p>
        </p:txBody>
      </p:sp>
      <p:cxnSp>
        <p:nvCxnSpPr>
          <p:cNvPr id="69" name="Google Shape;54;p4">
            <a:extLst>
              <a:ext uri="{FF2B5EF4-FFF2-40B4-BE49-F238E27FC236}">
                <a16:creationId xmlns:a16="http://schemas.microsoft.com/office/drawing/2014/main" xmlns="" id="{D00C24B3-7EEB-43B1-BC21-54E8E5CDDDFC}"/>
              </a:ext>
            </a:extLst>
          </p:cNvPr>
          <p:cNvCxnSpPr>
            <a:cxnSpLocks/>
          </p:cNvCxnSpPr>
          <p:nvPr/>
        </p:nvCxnSpPr>
        <p:spPr>
          <a:xfrm>
            <a:off x="5026564" y="2819642"/>
            <a:ext cx="765588" cy="15560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cxnSp>
        <p:nvCxnSpPr>
          <p:cNvPr id="70" name="Google Shape;54;p4">
            <a:extLst>
              <a:ext uri="{FF2B5EF4-FFF2-40B4-BE49-F238E27FC236}">
                <a16:creationId xmlns:a16="http://schemas.microsoft.com/office/drawing/2014/main" xmlns="" id="{3ACDD558-5091-407F-BCFF-9EBE9AB02FB3}"/>
              </a:ext>
            </a:extLst>
          </p:cNvPr>
          <p:cNvCxnSpPr>
            <a:cxnSpLocks/>
            <a:stCxn id="52" idx="5"/>
          </p:cNvCxnSpPr>
          <p:nvPr/>
        </p:nvCxnSpPr>
        <p:spPr>
          <a:xfrm>
            <a:off x="4751035" y="3864729"/>
            <a:ext cx="883863" cy="24500"/>
          </a:xfrm>
          <a:prstGeom prst="straightConnector1">
            <a:avLst/>
          </a:pr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</p:cxnSp>
      <p:sp>
        <p:nvSpPr>
          <p:cNvPr id="71" name="Google Shape;44;p4">
            <a:extLst>
              <a:ext uri="{FF2B5EF4-FFF2-40B4-BE49-F238E27FC236}">
                <a16:creationId xmlns:a16="http://schemas.microsoft.com/office/drawing/2014/main" xmlns="" id="{689800EC-0173-459B-BBB2-7AE0AE22338B}"/>
              </a:ext>
            </a:extLst>
          </p:cNvPr>
          <p:cNvSpPr/>
          <p:nvPr/>
        </p:nvSpPr>
        <p:spPr>
          <a:xfrm flipV="1">
            <a:off x="4316532" y="4231892"/>
            <a:ext cx="1212002" cy="59013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7147" y="0"/>
                </a:lnTo>
                <a:lnTo>
                  <a:pt x="21600" y="165"/>
                </a:lnTo>
              </a:path>
            </a:pathLst>
          </a:custGeom>
          <a:noFill/>
          <a:ln w="12700" cap="flat" cmpd="sng">
            <a:solidFill>
              <a:srgbClr val="C1CCCF"/>
            </a:solidFill>
            <a:prstDash val="solid"/>
            <a:miter lim="8000"/>
            <a:headEnd type="oval" w="med" len="med"/>
            <a:tailEnd type="oval" w="med" len="med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" name="Google Shape;41;p4">
            <a:extLst>
              <a:ext uri="{FF2B5EF4-FFF2-40B4-BE49-F238E27FC236}">
                <a16:creationId xmlns:a16="http://schemas.microsoft.com/office/drawing/2014/main" xmlns="" id="{7206A830-7202-4B0F-9B95-1C3AF68DEB73}"/>
              </a:ext>
            </a:extLst>
          </p:cNvPr>
          <p:cNvGrpSpPr/>
          <p:nvPr/>
        </p:nvGrpSpPr>
        <p:grpSpPr>
          <a:xfrm>
            <a:off x="4451261" y="1606655"/>
            <a:ext cx="221472" cy="221472"/>
            <a:chOff x="0" y="0"/>
            <a:chExt cx="221470" cy="221470"/>
          </a:xfrm>
          <a:solidFill>
            <a:schemeClr val="accent2"/>
          </a:solidFill>
        </p:grpSpPr>
        <p:sp>
          <p:nvSpPr>
            <p:cNvPr id="73" name="Google Shape;42;p4">
              <a:extLst>
                <a:ext uri="{FF2B5EF4-FFF2-40B4-BE49-F238E27FC236}">
                  <a16:creationId xmlns:a16="http://schemas.microsoft.com/office/drawing/2014/main" xmlns="" id="{A172D858-72DF-4CB2-B79F-4875AF33BC5C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43;p4">
              <a:extLst>
                <a:ext uri="{FF2B5EF4-FFF2-40B4-BE49-F238E27FC236}">
                  <a16:creationId xmlns:a16="http://schemas.microsoft.com/office/drawing/2014/main" xmlns="" id="{AA6D267B-FF6C-442C-84A8-BC07E6416DE1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41;p4">
            <a:extLst>
              <a:ext uri="{FF2B5EF4-FFF2-40B4-BE49-F238E27FC236}">
                <a16:creationId xmlns:a16="http://schemas.microsoft.com/office/drawing/2014/main" xmlns="" id="{FB6B3732-F952-4709-A161-F51665EDE892}"/>
              </a:ext>
            </a:extLst>
          </p:cNvPr>
          <p:cNvGrpSpPr/>
          <p:nvPr/>
        </p:nvGrpSpPr>
        <p:grpSpPr>
          <a:xfrm>
            <a:off x="4745542" y="1830620"/>
            <a:ext cx="221472" cy="221472"/>
            <a:chOff x="0" y="0"/>
            <a:chExt cx="221470" cy="221470"/>
          </a:xfrm>
          <a:solidFill>
            <a:schemeClr val="accent2"/>
          </a:solidFill>
        </p:grpSpPr>
        <p:sp>
          <p:nvSpPr>
            <p:cNvPr id="76" name="Google Shape;42;p4">
              <a:extLst>
                <a:ext uri="{FF2B5EF4-FFF2-40B4-BE49-F238E27FC236}">
                  <a16:creationId xmlns:a16="http://schemas.microsoft.com/office/drawing/2014/main" xmlns="" id="{F1EC71D9-BE23-4E43-9F17-17491BA4A822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43;p4">
              <a:extLst>
                <a:ext uri="{FF2B5EF4-FFF2-40B4-BE49-F238E27FC236}">
                  <a16:creationId xmlns:a16="http://schemas.microsoft.com/office/drawing/2014/main" xmlns="" id="{5DE82530-D98F-46E7-8B8D-FA1B457AC928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" name="Google Shape;41;p4">
            <a:extLst>
              <a:ext uri="{FF2B5EF4-FFF2-40B4-BE49-F238E27FC236}">
                <a16:creationId xmlns:a16="http://schemas.microsoft.com/office/drawing/2014/main" xmlns="" id="{5829E802-0406-45FB-B733-BC21991AE02A}"/>
              </a:ext>
            </a:extLst>
          </p:cNvPr>
          <p:cNvGrpSpPr/>
          <p:nvPr/>
        </p:nvGrpSpPr>
        <p:grpSpPr>
          <a:xfrm>
            <a:off x="4134503" y="4067150"/>
            <a:ext cx="221472" cy="221472"/>
            <a:chOff x="0" y="0"/>
            <a:chExt cx="221470" cy="221470"/>
          </a:xfrm>
          <a:solidFill>
            <a:schemeClr val="accent3">
              <a:lumMod val="75000"/>
            </a:schemeClr>
          </a:solidFill>
        </p:grpSpPr>
        <p:sp>
          <p:nvSpPr>
            <p:cNvPr id="79" name="Google Shape;42;p4">
              <a:extLst>
                <a:ext uri="{FF2B5EF4-FFF2-40B4-BE49-F238E27FC236}">
                  <a16:creationId xmlns:a16="http://schemas.microsoft.com/office/drawing/2014/main" xmlns="" id="{A2A74170-96CE-43D7-97EC-3AB87A6153F2}"/>
                </a:ext>
              </a:extLst>
            </p:cNvPr>
            <p:cNvSpPr/>
            <p:nvPr/>
          </p:nvSpPr>
          <p:spPr>
            <a:xfrm>
              <a:off x="0" y="0"/>
              <a:ext cx="221470" cy="221470"/>
            </a:xfrm>
            <a:prstGeom prst="ellipse">
              <a:avLst/>
            </a:prstGeom>
            <a:grpFill/>
            <a:ln>
              <a:noFill/>
            </a:ln>
            <a:effectLst>
              <a:outerShdw blurRad="38100" dist="48801" dir="2497295" rotWithShape="0">
                <a:srgbClr val="000000">
                  <a:alpha val="3333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43;p4">
              <a:extLst>
                <a:ext uri="{FF2B5EF4-FFF2-40B4-BE49-F238E27FC236}">
                  <a16:creationId xmlns:a16="http://schemas.microsoft.com/office/drawing/2014/main" xmlns="" id="{5F6690C2-D06A-4BBE-B1BB-0A5262FFF971}"/>
                </a:ext>
              </a:extLst>
            </p:cNvPr>
            <p:cNvSpPr/>
            <p:nvPr/>
          </p:nvSpPr>
          <p:spPr>
            <a:xfrm>
              <a:off x="37926" y="37926"/>
              <a:ext cx="145618" cy="145618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" name="Google Shape;60;p4">
            <a:extLst>
              <a:ext uri="{FF2B5EF4-FFF2-40B4-BE49-F238E27FC236}">
                <a16:creationId xmlns:a16="http://schemas.microsoft.com/office/drawing/2014/main" xmlns="" id="{A71ED4DF-0EDF-446D-AC1C-0E4593CA19B7}"/>
              </a:ext>
            </a:extLst>
          </p:cNvPr>
          <p:cNvSpPr txBox="1"/>
          <p:nvPr/>
        </p:nvSpPr>
        <p:spPr>
          <a:xfrm>
            <a:off x="6501533" y="2526312"/>
            <a:ext cx="3157621" cy="4754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en-US" sz="2000" b="1" dirty="0" err="1"/>
              <a:t>Gangguan</a:t>
            </a:r>
            <a:r>
              <a:rPr lang="en-US" sz="2000" b="1" dirty="0"/>
              <a:t> </a:t>
            </a:r>
            <a:r>
              <a:rPr lang="en-US" sz="2000" b="1" dirty="0" err="1"/>
              <a:t>Emosi</a:t>
            </a:r>
            <a:endParaRPr lang="en-US" sz="2000" b="1" dirty="0"/>
          </a:p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  <p:sp>
        <p:nvSpPr>
          <p:cNvPr id="82" name="Google Shape;60;p4">
            <a:extLst>
              <a:ext uri="{FF2B5EF4-FFF2-40B4-BE49-F238E27FC236}">
                <a16:creationId xmlns:a16="http://schemas.microsoft.com/office/drawing/2014/main" xmlns="" id="{95CCB29C-71E5-4A19-B125-9F6DDA4AC07D}"/>
              </a:ext>
            </a:extLst>
          </p:cNvPr>
          <p:cNvSpPr txBox="1"/>
          <p:nvPr/>
        </p:nvSpPr>
        <p:spPr>
          <a:xfrm>
            <a:off x="6442310" y="3713559"/>
            <a:ext cx="2289566" cy="47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en-US" sz="2000" b="1" dirty="0" err="1"/>
              <a:t>Psikosis</a:t>
            </a:r>
            <a:endParaRPr lang="en-US" sz="2000" b="1" dirty="0"/>
          </a:p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  <p:sp>
        <p:nvSpPr>
          <p:cNvPr id="83" name="Google Shape;60;p4">
            <a:extLst>
              <a:ext uri="{FF2B5EF4-FFF2-40B4-BE49-F238E27FC236}">
                <a16:creationId xmlns:a16="http://schemas.microsoft.com/office/drawing/2014/main" xmlns="" id="{FC289701-86B0-4A92-B29D-CEFA797140A4}"/>
              </a:ext>
            </a:extLst>
          </p:cNvPr>
          <p:cNvSpPr txBox="1"/>
          <p:nvPr/>
        </p:nvSpPr>
        <p:spPr>
          <a:xfrm>
            <a:off x="6652932" y="4564110"/>
            <a:ext cx="3006222" cy="47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algn="ctr">
              <a:buClr>
                <a:srgbClr val="FFFFFF"/>
              </a:buClr>
              <a:buSzPts val="1200"/>
            </a:pPr>
            <a:r>
              <a:rPr lang="en-US" sz="2000" b="1" dirty="0" err="1"/>
              <a:t>Gangguan</a:t>
            </a:r>
            <a:r>
              <a:rPr lang="en-US" sz="2000" b="1" dirty="0"/>
              <a:t> </a:t>
            </a:r>
            <a:r>
              <a:rPr lang="en-US" sz="2000" b="1" dirty="0" err="1"/>
              <a:t>Kecemasan</a:t>
            </a:r>
            <a:endParaRPr lang="en-US" sz="2000" b="1" dirty="0"/>
          </a:p>
          <a:p>
            <a:pPr lvl="0" algn="ctr">
              <a:buClr>
                <a:srgbClr val="FFFFFF"/>
              </a:buClr>
              <a:buSzPts val="1200"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81644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5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50"/>
                            </p:stCondLst>
                            <p:childTnLst>
                              <p:par>
                                <p:cTn id="7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5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5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5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50"/>
                            </p:stCondLst>
                            <p:childTnLst>
                              <p:par>
                                <p:cTn id="1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550"/>
                            </p:stCondLst>
                            <p:childTnLst>
                              <p:par>
                                <p:cTn id="1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050"/>
                            </p:stCondLst>
                            <p:childTnLst>
                              <p:par>
                                <p:cTn id="1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55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955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550"/>
                            </p:stCondLst>
                            <p:childTnLst>
                              <p:par>
                                <p:cTn id="1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1050"/>
                            </p:stCondLst>
                            <p:childTnLst>
                              <p:par>
                                <p:cTn id="1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1550"/>
                            </p:stCondLst>
                            <p:childTnLst>
                              <p:par>
                                <p:cTn id="1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205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8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85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8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365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8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7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7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7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7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75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25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75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;p4"/>
          <p:cNvSpPr/>
          <p:nvPr/>
        </p:nvSpPr>
        <p:spPr>
          <a:xfrm>
            <a:off x="1630017" y="1305088"/>
            <a:ext cx="3509621" cy="3042872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7" y="0"/>
                </a:moveTo>
                <a:cubicBezTo>
                  <a:pt x="7319" y="0"/>
                  <a:pt x="4802" y="1007"/>
                  <a:pt x="2881" y="3018"/>
                </a:cubicBezTo>
                <a:cubicBezTo>
                  <a:pt x="-961" y="7039"/>
                  <a:pt x="-961" y="13557"/>
                  <a:pt x="2881" y="17579"/>
                </a:cubicBezTo>
                <a:cubicBezTo>
                  <a:pt x="6723" y="21600"/>
                  <a:pt x="12955" y="21600"/>
                  <a:pt x="16797" y="17579"/>
                </a:cubicBezTo>
                <a:cubicBezTo>
                  <a:pt x="20639" y="13557"/>
                  <a:pt x="20639" y="7039"/>
                  <a:pt x="16797" y="3018"/>
                </a:cubicBezTo>
                <a:cubicBezTo>
                  <a:pt x="14876" y="1007"/>
                  <a:pt x="12355" y="0"/>
                  <a:pt x="9837" y="0"/>
                </a:cubicBezTo>
                <a:close/>
                <a:moveTo>
                  <a:pt x="9837" y="1183"/>
                </a:moveTo>
                <a:cubicBezTo>
                  <a:pt x="12066" y="1183"/>
                  <a:pt x="14296" y="2071"/>
                  <a:pt x="15997" y="3851"/>
                </a:cubicBezTo>
                <a:cubicBezTo>
                  <a:pt x="19398" y="7411"/>
                  <a:pt x="19398" y="13186"/>
                  <a:pt x="15997" y="16745"/>
                </a:cubicBezTo>
                <a:cubicBezTo>
                  <a:pt x="12596" y="20305"/>
                  <a:pt x="7082" y="20305"/>
                  <a:pt x="3681" y="16745"/>
                </a:cubicBezTo>
                <a:cubicBezTo>
                  <a:pt x="280" y="13186"/>
                  <a:pt x="280" y="7411"/>
                  <a:pt x="3681" y="3851"/>
                </a:cubicBezTo>
                <a:cubicBezTo>
                  <a:pt x="5382" y="2071"/>
                  <a:pt x="7608" y="1183"/>
                  <a:pt x="9837" y="1183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38100" dist="48801" dir="2497295" rotWithShape="0">
              <a:srgbClr val="000000">
                <a:alpha val="3333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5775" y="1828800"/>
            <a:ext cx="10792451" cy="4019549"/>
          </a:xfrm>
        </p:spPr>
        <p:txBody>
          <a:bodyPr/>
          <a:lstStyle/>
          <a:p>
            <a:r>
              <a:rPr lang="en-US" dirty="0"/>
              <a:t>Attention Deficit Hyperactivity Disorder </a:t>
            </a:r>
            <a:r>
              <a:rPr lang="en-US" dirty="0" smtClean="0"/>
              <a:t>(</a:t>
            </a:r>
            <a:r>
              <a:rPr lang="en-US" b="1" dirty="0" smtClean="0"/>
              <a:t>ADHD</a:t>
            </a:r>
            <a:r>
              <a:rPr lang="en-US" b="1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urved Right Arrow 12"/>
          <p:cNvSpPr/>
          <p:nvPr/>
        </p:nvSpPr>
        <p:spPr>
          <a:xfrm>
            <a:off x="1743075" y="2386013"/>
            <a:ext cx="2085975" cy="29860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017658" y="3976585"/>
            <a:ext cx="6886575" cy="2243139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M</a:t>
            </a:r>
            <a:r>
              <a:rPr lang="en-US" dirty="0" err="1" smtClean="0"/>
              <a:t>erupakan</a:t>
            </a:r>
            <a:r>
              <a:rPr lang="en-US" dirty="0" smtClean="0"/>
              <a:t> </a:t>
            </a:r>
            <a:r>
              <a:rPr lang="en-US" dirty="0" err="1"/>
              <a:t>gangguan</a:t>
            </a:r>
            <a:r>
              <a:rPr lang="en-US" dirty="0"/>
              <a:t> mental yang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memusatkan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. </a:t>
            </a:r>
            <a:r>
              <a:rPr lang="en-US" dirty="0" err="1"/>
              <a:t>Pengidap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impulsif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hiperaktif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dikontrol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dirty="0" err="1"/>
              <a:t>Penyebabnya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ADHD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Dampaknya</a:t>
            </a:r>
            <a:r>
              <a:rPr lang="en-US" dirty="0"/>
              <a:t>,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kriminal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mengonsumsi</a:t>
            </a:r>
            <a:r>
              <a:rPr lang="en-US" dirty="0"/>
              <a:t> </a:t>
            </a:r>
            <a:r>
              <a:rPr lang="en-US" dirty="0" err="1" smtClean="0"/>
              <a:t>alkohol</a:t>
            </a:r>
            <a:r>
              <a:rPr lang="en-US" dirty="0" smtClean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narkoba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418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3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l"/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Curved Right Arrow 3"/>
          <p:cNvSpPr/>
          <p:nvPr/>
        </p:nvSpPr>
        <p:spPr>
          <a:xfrm>
            <a:off x="1543050" y="1828800"/>
            <a:ext cx="1743075" cy="24574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" name="Elbow Connector 5"/>
          <p:cNvCxnSpPr/>
          <p:nvPr/>
        </p:nvCxnSpPr>
        <p:spPr>
          <a:xfrm rot="10800000" flipV="1">
            <a:off x="8901114" y="3571874"/>
            <a:ext cx="3290887" cy="5000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786188" y="3171825"/>
            <a:ext cx="7492038" cy="2386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dialami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ketimbang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. </a:t>
            </a:r>
            <a:r>
              <a:rPr lang="en-US" dirty="0" err="1"/>
              <a:t>Alasannya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memedulikan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‘ideal’ agar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cantik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943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l"/>
            <a:r>
              <a:rPr lang="en-US" b="1" dirty="0" err="1"/>
              <a:t>Gangguan</a:t>
            </a:r>
            <a:r>
              <a:rPr lang="en-US" b="1" dirty="0"/>
              <a:t> </a:t>
            </a:r>
            <a:r>
              <a:rPr lang="en-US" b="1" dirty="0" err="1"/>
              <a:t>Emosi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254303"/>
            <a:ext cx="10363826" cy="3424107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Curved Connector 4"/>
          <p:cNvCxnSpPr/>
          <p:nvPr/>
        </p:nvCxnSpPr>
        <p:spPr>
          <a:xfrm rot="16200000" flipH="1">
            <a:off x="1528763" y="1814513"/>
            <a:ext cx="1257300" cy="11430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228850" y="2214694"/>
            <a:ext cx="8723458" cy="3360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US" sz="2000" dirty="0" err="1">
                <a:solidFill>
                  <a:schemeClr val="tx1"/>
                </a:solidFill>
              </a:rPr>
              <a:t>Masalah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psikologis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remaja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ditandai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sifat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mudah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marah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emosi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meledak-ledak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rentan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merasa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frustasi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Gangguan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memicu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gejala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fisik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berupa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mual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sakit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sakit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perut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ctr" fontAlgn="base"/>
            <a:r>
              <a:rPr lang="en-US" sz="2000" dirty="0" err="1">
                <a:solidFill>
                  <a:schemeClr val="tx1"/>
                </a:solidFill>
              </a:rPr>
              <a:t>Gangguan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emosi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berdampak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penurunan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prestasi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akademis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sekolah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kondisi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juga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cenderung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menghindari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aktivitas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sosial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mengisolasi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hingga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pikiran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bunuh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diri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0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2913</TotalTime>
  <Words>1427</Words>
  <Application>Microsoft Office PowerPoint</Application>
  <PresentationFormat>Widescreen</PresentationFormat>
  <Paragraphs>191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Algerian</vt:lpstr>
      <vt:lpstr>Arial</vt:lpstr>
      <vt:lpstr>Arial Black</vt:lpstr>
      <vt:lpstr>Avenir</vt:lpstr>
      <vt:lpstr>Baskerville Old Face</vt:lpstr>
      <vt:lpstr>Calibri</vt:lpstr>
      <vt:lpstr>Impact</vt:lpstr>
      <vt:lpstr>Tw Cen MT</vt:lpstr>
      <vt:lpstr>Droplet</vt:lpstr>
      <vt:lpstr>PowerPoint Presentation</vt:lpstr>
      <vt:lpstr>Pengertian ADAPTASI</vt:lpstr>
      <vt:lpstr>PSIKOLOGI</vt:lpstr>
      <vt:lpstr>                                                                                  </vt:lpstr>
      <vt:lpstr>ADAPATSI PSIKOLOGI REMAJA</vt:lpstr>
      <vt:lpstr>PowerPoint Presentation</vt:lpstr>
      <vt:lpstr>PowerPoint Presentation</vt:lpstr>
      <vt:lpstr>Gangguan makan</vt:lpstr>
      <vt:lpstr>Gangguan Emosi </vt:lpstr>
      <vt:lpstr> Psikosis </vt:lpstr>
      <vt:lpstr>Gangguan Kecemasan </vt:lpstr>
      <vt:lpstr>PowerPoint Presentation</vt:lpstr>
      <vt:lpstr>PowerPoint Presentation</vt:lpstr>
      <vt:lpstr>Psikologi pada ibu hamil, bersalin dan nifas</vt:lpstr>
      <vt:lpstr>Perubahan psikologi</vt:lpstr>
      <vt:lpstr>PowerPoint Presentation</vt:lpstr>
      <vt:lpstr>Peran bidan dalam persiapan psikologis</vt:lpstr>
      <vt:lpstr>PowerPoint Presentation</vt:lpstr>
      <vt:lpstr>Pemberian asuhan sayang ibu selama persalinan</vt:lpstr>
      <vt:lpstr>Adaptasi psikologi pada masa nifas</vt:lpstr>
      <vt:lpstr>PowerPoint Presentation</vt:lpstr>
      <vt:lpstr>PowerPoint Presentation</vt:lpstr>
      <vt:lpstr>Post partum blues</vt:lpstr>
      <vt:lpstr>Depresi post partum</vt:lpstr>
      <vt:lpstr>Intervensi depresi post partum</vt:lpstr>
      <vt:lpstr>Post partum psikosis</vt:lpstr>
      <vt:lpstr>Peran bidan</vt:lpstr>
      <vt:lpstr>greafing</vt:lpstr>
      <vt:lpstr>Asuhan dalam kedukaan atau kehilangan</vt:lpstr>
      <vt:lpstr>Adaptasi psikologis pada masa menopause</vt:lpstr>
      <vt:lpstr>Pencegahan dan psikoterapi periode menopause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acer</cp:lastModifiedBy>
  <cp:revision>161</cp:revision>
  <dcterms:created xsi:type="dcterms:W3CDTF">2020-12-22T03:52:15Z</dcterms:created>
  <dcterms:modified xsi:type="dcterms:W3CDTF">2023-02-10T14:46:49Z</dcterms:modified>
</cp:coreProperties>
</file>